
<file path=[Content_Types].xml><?xml version="1.0" encoding="utf-8"?>
<Types xmlns="http://schemas.openxmlformats.org/package/2006/content-types">
  <Default Extension="png" ContentType="image/png"/>
  <Default Extension="tmp" ContentType="image/png"/>
  <Default Extension="jfif" ContentType="image/jpe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8" r:id="rId2"/>
    <p:sldId id="257" r:id="rId3"/>
    <p:sldId id="259" r:id="rId4"/>
    <p:sldId id="260" r:id="rId5"/>
    <p:sldId id="261" r:id="rId6"/>
    <p:sldId id="263" r:id="rId7"/>
    <p:sldId id="264" r:id="rId8"/>
    <p:sldId id="265" r:id="rId9"/>
    <p:sldId id="262" r:id="rId10"/>
    <p:sldId id="266" r:id="rId11"/>
    <p:sldId id="268"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3" d="100"/>
          <a:sy n="73" d="100"/>
        </p:scale>
        <p:origin x="61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ru-RU" smtClean="0"/>
              <a:t>Образец заголовка</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ru-RU" smtClean="0"/>
              <a:t>Образец заголовка</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3/26/2023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3/26/2023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3/26/2023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3/26/2023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3/26/2023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ru-RU" smtClean="0"/>
              <a:t>Образец заголовка</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3/26/2023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3/26/2023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3/26/2023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3/26/2023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ru-RU" smtClean="0"/>
              <a:t>Образец заголовка</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3/26/2023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3/26/2023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3/26/2023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3/26/2023</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tmp"/></Relationships>
</file>

<file path=ppt/slides/_rels/slide2.xml.rels><?xml version="1.0" encoding="UTF-8" standalone="yes"?>
<Relationships xmlns="http://schemas.openxmlformats.org/package/2006/relationships"><Relationship Id="rId3" Type="http://schemas.openxmlformats.org/officeDocument/2006/relationships/image" Target="../media/image7.jfif"/><Relationship Id="rId2" Type="http://schemas.openxmlformats.org/officeDocument/2006/relationships/image" Target="../media/image6.jfif"/><Relationship Id="rId1" Type="http://schemas.openxmlformats.org/officeDocument/2006/relationships/slideLayout" Target="../slideLayouts/slideLayout2.xml"/><Relationship Id="rId5" Type="http://schemas.openxmlformats.org/officeDocument/2006/relationships/image" Target="../media/image9.jfif"/><Relationship Id="rId4" Type="http://schemas.openxmlformats.org/officeDocument/2006/relationships/image" Target="../media/image8.jfif"/></Relationships>
</file>

<file path=ppt/slides/_rels/slide3.xml.rels><?xml version="1.0" encoding="UTF-8" standalone="yes"?>
<Relationships xmlns="http://schemas.openxmlformats.org/package/2006/relationships"><Relationship Id="rId3" Type="http://schemas.openxmlformats.org/officeDocument/2006/relationships/image" Target="../media/image10.tmp"/><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image" Target="../media/image11.tmp"/></Relationships>
</file>

<file path=ppt/slides/_rels/slide4.xml.rels><?xml version="1.0" encoding="UTF-8" standalone="yes"?>
<Relationships xmlns="http://schemas.openxmlformats.org/package/2006/relationships"><Relationship Id="rId3" Type="http://schemas.openxmlformats.org/officeDocument/2006/relationships/image" Target="../media/image13.jfif"/><Relationship Id="rId2" Type="http://schemas.openxmlformats.org/officeDocument/2006/relationships/image" Target="../media/image12.jfif"/><Relationship Id="rId1" Type="http://schemas.openxmlformats.org/officeDocument/2006/relationships/slideLayout" Target="../slideLayouts/slideLayout2.xml"/><Relationship Id="rId6" Type="http://schemas.openxmlformats.org/officeDocument/2006/relationships/image" Target="../media/image16.jfif"/><Relationship Id="rId5" Type="http://schemas.openxmlformats.org/officeDocument/2006/relationships/image" Target="../media/image15.jfif"/><Relationship Id="rId4" Type="http://schemas.openxmlformats.org/officeDocument/2006/relationships/image" Target="../media/image14.jfif"/></Relationships>
</file>

<file path=ppt/slides/_rels/slide5.xml.rels><?xml version="1.0" encoding="UTF-8" standalone="yes"?>
<Relationships xmlns="http://schemas.openxmlformats.org/package/2006/relationships"><Relationship Id="rId3" Type="http://schemas.openxmlformats.org/officeDocument/2006/relationships/image" Target="../media/image18.jfif"/><Relationship Id="rId2" Type="http://schemas.openxmlformats.org/officeDocument/2006/relationships/image" Target="../media/image17.jfif"/><Relationship Id="rId1" Type="http://schemas.openxmlformats.org/officeDocument/2006/relationships/slideLayout" Target="../slideLayouts/slideLayout2.xml"/><Relationship Id="rId6" Type="http://schemas.openxmlformats.org/officeDocument/2006/relationships/image" Target="../media/image21.jfif"/><Relationship Id="rId5" Type="http://schemas.openxmlformats.org/officeDocument/2006/relationships/image" Target="../media/image20.jfif"/><Relationship Id="rId4" Type="http://schemas.openxmlformats.org/officeDocument/2006/relationships/image" Target="../media/image19.jfif"/></Relationships>
</file>

<file path=ppt/slides/_rels/slide6.xml.rels><?xml version="1.0" encoding="UTF-8" standalone="yes"?>
<Relationships xmlns="http://schemas.openxmlformats.org/package/2006/relationships"><Relationship Id="rId3" Type="http://schemas.openxmlformats.org/officeDocument/2006/relationships/image" Target="../media/image23.jfif"/><Relationship Id="rId2" Type="http://schemas.openxmlformats.org/officeDocument/2006/relationships/image" Target="../media/image22.jfif"/><Relationship Id="rId1" Type="http://schemas.openxmlformats.org/officeDocument/2006/relationships/slideLayout" Target="../slideLayouts/slideLayout2.xml"/><Relationship Id="rId6" Type="http://schemas.openxmlformats.org/officeDocument/2006/relationships/image" Target="../media/image26.jfif"/><Relationship Id="rId5" Type="http://schemas.openxmlformats.org/officeDocument/2006/relationships/image" Target="../media/image25.jfif"/><Relationship Id="rId4" Type="http://schemas.openxmlformats.org/officeDocument/2006/relationships/image" Target="../media/image24.jfif"/></Relationships>
</file>

<file path=ppt/slides/_rels/slide7.xml.rels><?xml version="1.0" encoding="UTF-8" standalone="yes"?>
<Relationships xmlns="http://schemas.openxmlformats.org/package/2006/relationships"><Relationship Id="rId3" Type="http://schemas.openxmlformats.org/officeDocument/2006/relationships/image" Target="../media/image28.jfif"/><Relationship Id="rId2" Type="http://schemas.openxmlformats.org/officeDocument/2006/relationships/image" Target="../media/image27.jfif"/><Relationship Id="rId1" Type="http://schemas.openxmlformats.org/officeDocument/2006/relationships/slideLayout" Target="../slideLayouts/slideLayout2.xml"/><Relationship Id="rId5" Type="http://schemas.openxmlformats.org/officeDocument/2006/relationships/image" Target="../media/image30.jfif"/><Relationship Id="rId4" Type="http://schemas.openxmlformats.org/officeDocument/2006/relationships/image" Target="../media/image29.jfif"/></Relationships>
</file>

<file path=ppt/slides/_rels/slide8.xml.rels><?xml version="1.0" encoding="UTF-8" standalone="yes"?>
<Relationships xmlns="http://schemas.openxmlformats.org/package/2006/relationships"><Relationship Id="rId3" Type="http://schemas.openxmlformats.org/officeDocument/2006/relationships/image" Target="../media/image32.jfif"/><Relationship Id="rId7" Type="http://schemas.openxmlformats.org/officeDocument/2006/relationships/image" Target="../media/image36.jfif"/><Relationship Id="rId2" Type="http://schemas.openxmlformats.org/officeDocument/2006/relationships/image" Target="../media/image31.jfif"/><Relationship Id="rId1" Type="http://schemas.openxmlformats.org/officeDocument/2006/relationships/slideLayout" Target="../slideLayouts/slideLayout2.xml"/><Relationship Id="rId6" Type="http://schemas.openxmlformats.org/officeDocument/2006/relationships/image" Target="../media/image35.jfif"/><Relationship Id="rId5" Type="http://schemas.openxmlformats.org/officeDocument/2006/relationships/image" Target="../media/image34.jfif"/><Relationship Id="rId4" Type="http://schemas.openxmlformats.org/officeDocument/2006/relationships/image" Target="../media/image33.jfif"/></Relationships>
</file>

<file path=ppt/slides/_rels/slide9.xml.rels><?xml version="1.0" encoding="UTF-8" standalone="yes"?>
<Relationships xmlns="http://schemas.openxmlformats.org/package/2006/relationships"><Relationship Id="rId8" Type="http://schemas.openxmlformats.org/officeDocument/2006/relationships/image" Target="../media/image43.jfif"/><Relationship Id="rId3" Type="http://schemas.openxmlformats.org/officeDocument/2006/relationships/image" Target="../media/image38.jfif"/><Relationship Id="rId7" Type="http://schemas.openxmlformats.org/officeDocument/2006/relationships/image" Target="../media/image42.jfif"/><Relationship Id="rId2" Type="http://schemas.openxmlformats.org/officeDocument/2006/relationships/image" Target="../media/image37.jfif"/><Relationship Id="rId1" Type="http://schemas.openxmlformats.org/officeDocument/2006/relationships/slideLayout" Target="../slideLayouts/slideLayout2.xml"/><Relationship Id="rId6" Type="http://schemas.openxmlformats.org/officeDocument/2006/relationships/image" Target="../media/image41.jfif"/><Relationship Id="rId5" Type="http://schemas.openxmlformats.org/officeDocument/2006/relationships/image" Target="../media/image40.jfif"/><Relationship Id="rId4" Type="http://schemas.openxmlformats.org/officeDocument/2006/relationships/image" Target="../media/image39.jfif"/></Relationships>
</file>

<file path=ppt/slides/_rels/slide10.xml.rels><?xml version="1.0" encoding="UTF-8" standalone="yes"?>
<Relationships xmlns="http://schemas.openxmlformats.org/package/2006/relationships"><Relationship Id="rId8" Type="http://schemas.openxmlformats.org/officeDocument/2006/relationships/image" Target="../media/image50.jfif"/><Relationship Id="rId3" Type="http://schemas.openxmlformats.org/officeDocument/2006/relationships/image" Target="../media/image45.jfif"/><Relationship Id="rId7" Type="http://schemas.openxmlformats.org/officeDocument/2006/relationships/image" Target="../media/image49.jfif"/><Relationship Id="rId2" Type="http://schemas.openxmlformats.org/officeDocument/2006/relationships/image" Target="../media/image44.jfif"/><Relationship Id="rId1" Type="http://schemas.openxmlformats.org/officeDocument/2006/relationships/slideLayout" Target="../slideLayouts/slideLayout2.xml"/><Relationship Id="rId6" Type="http://schemas.openxmlformats.org/officeDocument/2006/relationships/image" Target="../media/image48.jfif"/><Relationship Id="rId5" Type="http://schemas.openxmlformats.org/officeDocument/2006/relationships/image" Target="../media/image47.jfif"/><Relationship Id="rId4" Type="http://schemas.openxmlformats.org/officeDocument/2006/relationships/image" Target="../media/image46.jfif"/></Relationships>
</file>

<file path=ppt/slides/_rels/slide11.xml.rels><?xml version="1.0" encoding="UTF-8" standalone="yes"?>
<Relationships xmlns="http://schemas.openxmlformats.org/package/2006/relationships"><Relationship Id="rId3" Type="http://schemas.openxmlformats.org/officeDocument/2006/relationships/image" Target="../media/image52.jfif"/><Relationship Id="rId2" Type="http://schemas.openxmlformats.org/officeDocument/2006/relationships/image" Target="../media/image51.jfif"/><Relationship Id="rId1" Type="http://schemas.openxmlformats.org/officeDocument/2006/relationships/slideLayout" Target="../slideLayouts/slideLayout2.xml"/><Relationship Id="rId4" Type="http://schemas.openxmlformats.org/officeDocument/2006/relationships/image" Target="../media/image53.jfif"/></Relationships>
</file>

<file path=ppt/slides/_rels/slide12.xml.rels><?xml version="1.0" encoding="UTF-8" standalone="yes"?>
<Relationships xmlns="http://schemas.openxmlformats.org/package/2006/relationships"><Relationship Id="rId3" Type="http://schemas.openxmlformats.org/officeDocument/2006/relationships/image" Target="../media/image55.tmp"/><Relationship Id="rId2" Type="http://schemas.openxmlformats.org/officeDocument/2006/relationships/image" Target="../media/image54.tmp"/><Relationship Id="rId1" Type="http://schemas.openxmlformats.org/officeDocument/2006/relationships/slideLayout" Target="../slideLayouts/slideLayout2.xml"/><Relationship Id="rId5" Type="http://schemas.openxmlformats.org/officeDocument/2006/relationships/image" Target="../media/image56.jpg"/><Relationship Id="rId4" Type="http://schemas.openxmlformats.org/officeDocument/2006/relationships/image" Target="../media/image6.jf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96810" y="252170"/>
            <a:ext cx="6480720" cy="1015663"/>
          </a:xfrm>
          <a:prstGeom prst="rect">
            <a:avLst/>
          </a:prstGeom>
        </p:spPr>
        <p:txBody>
          <a:bodyPr wrap="square">
            <a:spAutoFit/>
          </a:bodyPr>
          <a:lstStyle/>
          <a:p>
            <a:r>
              <a:rPr lang="ru-RU" sz="2000" dirty="0" err="1">
                <a:latin typeface="Times New Roman" panose="02020603050405020304" pitchFamily="18" charset="0"/>
                <a:cs typeface="Times New Roman" panose="02020603050405020304" pitchFamily="18" charset="0"/>
              </a:rPr>
              <a:t>Қазақстан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Республикасы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білім</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және</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ғылым</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министрлігі</a:t>
            </a:r>
            <a:endParaRPr lang="ru-RU" sz="2000" dirty="0">
              <a:latin typeface="Times New Roman" panose="02020603050405020304" pitchFamily="18" charset="0"/>
              <a:cs typeface="Times New Roman" panose="02020603050405020304" pitchFamily="18" charset="0"/>
            </a:endParaRPr>
          </a:p>
          <a:p>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Коммерциялық</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емес</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акционерлік</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қоғам</a:t>
            </a:r>
            <a:endParaRPr lang="ru-RU" sz="2000" dirty="0">
              <a:latin typeface="Times New Roman" panose="02020603050405020304" pitchFamily="18" charset="0"/>
              <a:cs typeface="Times New Roman" panose="02020603050405020304" pitchFamily="18" charset="0"/>
            </a:endParaRPr>
          </a:p>
          <a:p>
            <a:r>
              <a:rPr lang="ru-RU" sz="2000" dirty="0">
                <a:latin typeface="Times New Roman" panose="02020603050405020304" pitchFamily="18" charset="0"/>
                <a:cs typeface="Times New Roman" panose="02020603050405020304" pitchFamily="18" charset="0"/>
              </a:rPr>
              <a:t>«</a:t>
            </a:r>
            <a:r>
              <a:rPr lang="ru-RU" sz="2000" dirty="0" err="1">
                <a:latin typeface="Times New Roman" panose="02020603050405020304" pitchFamily="18" charset="0"/>
                <a:cs typeface="Times New Roman" panose="02020603050405020304" pitchFamily="18" charset="0"/>
              </a:rPr>
              <a:t>М.Әуезов</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атындағы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Оңтүстік</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Қазақстан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университеті</a:t>
            </a:r>
            <a:r>
              <a:rPr lang="ru-RU" sz="2000" dirty="0" smtClean="0">
                <a:latin typeface="Times New Roman" panose="02020603050405020304" pitchFamily="18" charset="0"/>
                <a:cs typeface="Times New Roman" panose="02020603050405020304" pitchFamily="18" charset="0"/>
              </a:rPr>
              <a:t>»     </a:t>
            </a:r>
            <a:endParaRPr lang="ru-RU" sz="2000" dirty="0">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2"/>
          <a:stretch>
            <a:fillRect/>
          </a:stretch>
        </p:blipFill>
        <p:spPr>
          <a:xfrm>
            <a:off x="378462" y="252170"/>
            <a:ext cx="1642631" cy="98880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 name="Заголовок 5"/>
          <p:cNvSpPr>
            <a:spLocks noGrp="1"/>
          </p:cNvSpPr>
          <p:nvPr>
            <p:ph type="ctrTitle"/>
          </p:nvPr>
        </p:nvSpPr>
        <p:spPr>
          <a:xfrm>
            <a:off x="1199778" y="2031276"/>
            <a:ext cx="5104809" cy="2262781"/>
          </a:xfrm>
        </p:spPr>
        <p:txBody>
          <a:bodyPr>
            <a:normAutofit/>
          </a:bodyPr>
          <a:lstStyle/>
          <a:p>
            <a:r>
              <a:rPr lang="ru-RU" sz="4400" dirty="0" err="1" smtClean="0"/>
              <a:t>Академиялық</a:t>
            </a:r>
            <a:r>
              <a:rPr lang="ru-RU" sz="4400" dirty="0" smtClean="0"/>
              <a:t> </a:t>
            </a:r>
            <a:r>
              <a:rPr lang="ru-RU" sz="4400" dirty="0" err="1" smtClean="0"/>
              <a:t>ұтқырлық</a:t>
            </a:r>
            <a:r>
              <a:rPr lang="ru-RU" sz="4400" dirty="0" smtClean="0"/>
              <a:t> </a:t>
            </a:r>
            <a:r>
              <a:rPr lang="ru-RU" sz="4400" dirty="0" err="1" smtClean="0"/>
              <a:t>бойынша</a:t>
            </a:r>
            <a:r>
              <a:rPr lang="ru-RU" sz="4400" dirty="0" smtClean="0"/>
              <a:t> </a:t>
            </a:r>
            <a:r>
              <a:rPr lang="ru-RU" sz="4400" dirty="0" err="1" smtClean="0"/>
              <a:t>есеп</a:t>
            </a:r>
            <a:r>
              <a:rPr lang="ru-RU" sz="4400" dirty="0" smtClean="0"/>
              <a:t> </a:t>
            </a:r>
            <a:endParaRPr lang="ru-RU" sz="4400" dirty="0"/>
          </a:p>
        </p:txBody>
      </p:sp>
      <p:pic>
        <p:nvPicPr>
          <p:cNvPr id="8" name="Рисунок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10621" y="33339"/>
            <a:ext cx="1359033" cy="122143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2" name="Рисунок 11" descr="Вырезка экрана"/>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74301">
            <a:off x="6005998" y="1262148"/>
            <a:ext cx="5040273" cy="4216125"/>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pic>
        <p:nvPicPr>
          <p:cNvPr id="13" name="Рисунок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294234">
            <a:off x="7404380" y="3039773"/>
            <a:ext cx="1967037" cy="1828241"/>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pic>
        <p:nvPicPr>
          <p:cNvPr id="16" name="Рисунок 1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0607488">
            <a:off x="6245774" y="3084016"/>
            <a:ext cx="1782824" cy="1782824"/>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Tree>
    <p:extLst>
      <p:ext uri="{BB962C8B-B14F-4D97-AF65-F5344CB8AC3E}">
        <p14:creationId xmlns:p14="http://schemas.microsoft.com/office/powerpoint/2010/main" val="546347593"/>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73514" y="2534193"/>
            <a:ext cx="6627224" cy="2318778"/>
          </a:xfrm>
        </p:spPr>
        <p:txBody>
          <a:bodyPr>
            <a:normAutofit/>
          </a:bodyPr>
          <a:lstStyle/>
          <a:p>
            <a:pPr marL="0" indent="0">
              <a:buNone/>
            </a:pPr>
            <a:r>
              <a:rPr lang="kk-KZ" sz="1400" dirty="0" smtClean="0">
                <a:solidFill>
                  <a:schemeClr val="accent5"/>
                </a:solidFill>
              </a:rPr>
              <a:t>Меня </a:t>
            </a:r>
            <a:r>
              <a:rPr lang="kk-KZ" sz="1400" dirty="0">
                <a:solidFill>
                  <a:schemeClr val="accent5"/>
                </a:solidFill>
              </a:rPr>
              <a:t>зовут Сабирова Назима. </a:t>
            </a:r>
            <a:r>
              <a:rPr lang="ru-RU" sz="1400" dirty="0">
                <a:solidFill>
                  <a:schemeClr val="accent5"/>
                </a:solidFill>
              </a:rPr>
              <a:t>Я студентка 3 курса Южно-Казахстанского университета им. М. </a:t>
            </a:r>
            <a:r>
              <a:rPr lang="ru-RU" sz="1400" dirty="0" err="1">
                <a:solidFill>
                  <a:schemeClr val="accent5"/>
                </a:solidFill>
              </a:rPr>
              <a:t>Ауезова</a:t>
            </a:r>
            <a:r>
              <a:rPr lang="ru-RU" sz="1400" dirty="0">
                <a:solidFill>
                  <a:schemeClr val="accent5"/>
                </a:solidFill>
              </a:rPr>
              <a:t>. Учусь на факультете Истории и </a:t>
            </a:r>
            <a:r>
              <a:rPr lang="ru-RU" sz="1400" dirty="0" err="1">
                <a:solidFill>
                  <a:schemeClr val="accent5"/>
                </a:solidFill>
              </a:rPr>
              <a:t>Педогогики</a:t>
            </a:r>
            <a:r>
              <a:rPr lang="ru-RU" sz="1400" dirty="0">
                <a:solidFill>
                  <a:schemeClr val="accent5"/>
                </a:solidFill>
              </a:rPr>
              <a:t> по специальности «История» В весеннем и осеннем семестрах я прошла 1 год обучения по программе «академическая мобильность» в </a:t>
            </a:r>
            <a:r>
              <a:rPr lang="ru-RU" sz="1400" dirty="0" err="1">
                <a:solidFill>
                  <a:schemeClr val="accent5"/>
                </a:solidFill>
              </a:rPr>
              <a:t>Узбекистанском</a:t>
            </a:r>
            <a:r>
              <a:rPr lang="ru-RU" sz="1400" dirty="0">
                <a:solidFill>
                  <a:schemeClr val="accent5"/>
                </a:solidFill>
              </a:rPr>
              <a:t> национальном университете имени М. Улугбека, расположенном в городе Ташкенте, Республика Узбекистан. </a:t>
            </a:r>
            <a:r>
              <a:rPr lang="ru-RU" sz="1400" dirty="0" err="1">
                <a:solidFill>
                  <a:schemeClr val="accent5"/>
                </a:solidFill>
              </a:rPr>
              <a:t>Последный</a:t>
            </a:r>
            <a:r>
              <a:rPr lang="ru-RU" sz="1400" dirty="0">
                <a:solidFill>
                  <a:schemeClr val="accent5"/>
                </a:solidFill>
              </a:rPr>
              <a:t> год для меня стало очень интересно и необычно. Я получила много опыта через новую среду, новых друзей и новое учебное </a:t>
            </a:r>
            <a:r>
              <a:rPr lang="ru-RU" sz="1400" dirty="0" smtClean="0">
                <a:solidFill>
                  <a:schemeClr val="accent5"/>
                </a:solidFill>
              </a:rPr>
              <a:t>заведение</a:t>
            </a:r>
          </a:p>
        </p:txBody>
      </p:sp>
      <p:sp>
        <p:nvSpPr>
          <p:cNvPr id="4" name="Прямоугольник 3"/>
          <p:cNvSpPr/>
          <p:nvPr/>
        </p:nvSpPr>
        <p:spPr>
          <a:xfrm>
            <a:off x="1366290" y="457113"/>
            <a:ext cx="6096001" cy="2031325"/>
          </a:xfrm>
          <a:prstGeom prst="rect">
            <a:avLst/>
          </a:prstGeom>
        </p:spPr>
        <p:txBody>
          <a:bodyPr>
            <a:spAutoFit/>
          </a:bodyPr>
          <a:lstStyle/>
          <a:p>
            <a:r>
              <a:rPr lang="kk-KZ" sz="1400" i="1" dirty="0"/>
              <a:t>Мен Сабирова Назима М. Ауезов атындағы Оңтустік Қазақстан университетінің </a:t>
            </a:r>
            <a:r>
              <a:rPr lang="ru-RU" sz="1400" i="1" dirty="0"/>
              <a:t>3</a:t>
            </a:r>
            <a:r>
              <a:rPr lang="ru-KZ" sz="1400" i="1" dirty="0"/>
              <a:t> курс студент</a:t>
            </a:r>
            <a:r>
              <a:rPr lang="kk-KZ" sz="1400" i="1" dirty="0"/>
              <a:t>імін. Тарих және Педогогика факультетінде «Тарих» мамандығында оқимын.  Мен коктемгі және күзгі семестрде «Академиялық ұтқырлық» бағдарламасы бойынша Узбекистан Республикасы, Ташкент қаласында орналасқан </a:t>
            </a:r>
            <a:r>
              <a:rPr lang="kk-KZ" sz="1400" i="1" dirty="0" smtClean="0"/>
              <a:t> М</a:t>
            </a:r>
            <a:r>
              <a:rPr lang="kk-KZ" sz="1400" i="1" dirty="0"/>
              <a:t>. Ұлықбек атындағы Узбекистан ұлттық университетінде 1жыл білім алып келдім.  Сонғы бір жыл мен үшін өте қызықты және ерекше өтті. Жаңа орта, жаңа достар және жаңа оқу орны арқылы көп тәжірибе </a:t>
            </a:r>
            <a:r>
              <a:rPr lang="kk-KZ" sz="1400" i="1" dirty="0" smtClean="0"/>
              <a:t>жинадым </a:t>
            </a:r>
            <a:endParaRPr lang="ru-RU" sz="1400" dirty="0"/>
          </a:p>
        </p:txBody>
      </p:sp>
      <p:sp>
        <p:nvSpPr>
          <p:cNvPr id="5" name="Прямоугольник 4"/>
          <p:cNvSpPr/>
          <p:nvPr/>
        </p:nvSpPr>
        <p:spPr>
          <a:xfrm>
            <a:off x="373514" y="4657029"/>
            <a:ext cx="6096000" cy="2031325"/>
          </a:xfrm>
          <a:prstGeom prst="rect">
            <a:avLst/>
          </a:prstGeom>
        </p:spPr>
        <p:txBody>
          <a:bodyPr>
            <a:spAutoFit/>
          </a:bodyPr>
          <a:lstStyle/>
          <a:p>
            <a:r>
              <a:rPr lang="en-US" sz="1400" dirty="0">
                <a:solidFill>
                  <a:schemeClr val="accent3"/>
                </a:solidFill>
              </a:rPr>
              <a:t>My name is </a:t>
            </a:r>
            <a:r>
              <a:rPr lang="en-US" sz="1400" dirty="0" err="1">
                <a:solidFill>
                  <a:schemeClr val="accent3"/>
                </a:solidFill>
              </a:rPr>
              <a:t>Sabirova</a:t>
            </a:r>
            <a:r>
              <a:rPr lang="en-US" sz="1400" dirty="0">
                <a:solidFill>
                  <a:schemeClr val="accent3"/>
                </a:solidFill>
              </a:rPr>
              <a:t> </a:t>
            </a:r>
            <a:r>
              <a:rPr lang="en-US" sz="1400" dirty="0" err="1">
                <a:solidFill>
                  <a:schemeClr val="accent3"/>
                </a:solidFill>
              </a:rPr>
              <a:t>Nazima</a:t>
            </a:r>
            <a:r>
              <a:rPr lang="en-US" sz="1400" dirty="0">
                <a:solidFill>
                  <a:schemeClr val="accent3"/>
                </a:solidFill>
              </a:rPr>
              <a:t>. I am a 3rd year student of M. </a:t>
            </a:r>
            <a:r>
              <a:rPr lang="en-US" sz="1400" dirty="0" err="1">
                <a:solidFill>
                  <a:schemeClr val="accent3"/>
                </a:solidFill>
              </a:rPr>
              <a:t>Auezov</a:t>
            </a:r>
            <a:r>
              <a:rPr lang="en-US" sz="1400" dirty="0">
                <a:solidFill>
                  <a:schemeClr val="accent3"/>
                </a:solidFill>
              </a:rPr>
              <a:t> South Kazakhstan University. I study at the Faculty of History and </a:t>
            </a:r>
            <a:r>
              <a:rPr lang="en-US" sz="1400" dirty="0" err="1">
                <a:solidFill>
                  <a:schemeClr val="accent3"/>
                </a:solidFill>
              </a:rPr>
              <a:t>Pedogogy</a:t>
            </a:r>
            <a:r>
              <a:rPr lang="en-US" sz="1400" dirty="0">
                <a:solidFill>
                  <a:schemeClr val="accent3"/>
                </a:solidFill>
              </a:rPr>
              <a:t> in the specialty "History" In the spring and autumn semesters, I completed 1 year of study under the program "academic mobility" at the Uzbek National University named after M. </a:t>
            </a:r>
            <a:r>
              <a:rPr lang="en-US" sz="1400" dirty="0" err="1">
                <a:solidFill>
                  <a:schemeClr val="accent3"/>
                </a:solidFill>
              </a:rPr>
              <a:t>Ulugbek</a:t>
            </a:r>
            <a:r>
              <a:rPr lang="en-US" sz="1400" dirty="0">
                <a:solidFill>
                  <a:schemeClr val="accent3"/>
                </a:solidFill>
              </a:rPr>
              <a:t>, located in Tashkent, Republic of Uzbekistan. The last year has become very interesting and unusual for me. I gained a lot of experience through a new environment, new friends and a new educational institution</a:t>
            </a:r>
            <a:endParaRPr lang="ru-RU" sz="1400" dirty="0">
              <a:solidFill>
                <a:schemeClr val="accent3"/>
              </a:solidFill>
            </a:endParaRPr>
          </a:p>
        </p:txBody>
      </p:sp>
      <p:sp>
        <p:nvSpPr>
          <p:cNvPr id="6" name="Прямоугольник 5"/>
          <p:cNvSpPr/>
          <p:nvPr/>
        </p:nvSpPr>
        <p:spPr>
          <a:xfrm>
            <a:off x="176919" y="242081"/>
            <a:ext cx="1385316" cy="338554"/>
          </a:xfrm>
          <a:prstGeom prst="rect">
            <a:avLst/>
          </a:prstGeom>
        </p:spPr>
        <p:txBody>
          <a:bodyPr wrap="none">
            <a:spAutoFit/>
          </a:bodyPr>
          <a:lstStyle/>
          <a:p>
            <a:r>
              <a:rPr lang="kk-KZ" sz="1600" i="1" dirty="0" smtClean="0">
                <a:solidFill>
                  <a:srgbClr val="C00000"/>
                </a:solidFill>
              </a:rPr>
              <a:t>Өзім </a:t>
            </a:r>
            <a:r>
              <a:rPr lang="kk-KZ" sz="1600" i="1" dirty="0">
                <a:solidFill>
                  <a:srgbClr val="C00000"/>
                </a:solidFill>
              </a:rPr>
              <a:t>тұралы</a:t>
            </a:r>
            <a:endParaRPr lang="ru-RU" sz="1600" dirty="0">
              <a:solidFill>
                <a:srgbClr val="C00000"/>
              </a:solidFill>
            </a:endParaRPr>
          </a:p>
        </p:txBody>
      </p:sp>
      <p:pic>
        <p:nvPicPr>
          <p:cNvPr id="8" name="Рисунок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49228" y="849375"/>
            <a:ext cx="2279182" cy="24166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Рисунок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03658" y="1230619"/>
            <a:ext cx="1990222" cy="212082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Рисунок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72207" y="3404232"/>
            <a:ext cx="2194511" cy="234895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Рисунок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691333" y="3575646"/>
            <a:ext cx="2228673" cy="252852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3567557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78525" y="246880"/>
            <a:ext cx="7008276" cy="1280890"/>
          </a:xfrm>
        </p:spPr>
        <p:txBody>
          <a:bodyPr>
            <a:normAutofit fontScale="90000"/>
          </a:bodyPr>
          <a:lstStyle/>
          <a:p>
            <a:r>
              <a:rPr lang="ru-RU" sz="2700" dirty="0" err="1"/>
              <a:t>Национа́льный</a:t>
            </a:r>
            <a:r>
              <a:rPr lang="ru-RU" sz="2700" dirty="0"/>
              <a:t> </a:t>
            </a:r>
            <a:r>
              <a:rPr lang="ru-RU" sz="2700" dirty="0" err="1"/>
              <a:t>университе́т</a:t>
            </a:r>
            <a:r>
              <a:rPr lang="ru-RU" sz="2700" dirty="0"/>
              <a:t> </a:t>
            </a:r>
            <a:r>
              <a:rPr lang="ru-RU" sz="2700" dirty="0" err="1"/>
              <a:t>Узбекиста́на</a:t>
            </a:r>
            <a:r>
              <a:rPr lang="ru-RU" sz="2700" dirty="0"/>
              <a:t> </a:t>
            </a:r>
            <a:r>
              <a:rPr lang="ru-RU" sz="2700" dirty="0" err="1"/>
              <a:t>и́мени</a:t>
            </a:r>
            <a:r>
              <a:rPr lang="ru-RU" sz="2700" dirty="0"/>
              <a:t> </a:t>
            </a:r>
            <a:r>
              <a:rPr lang="ru-RU" sz="2700" dirty="0" err="1"/>
              <a:t>Мирзо</a:t>
            </a:r>
            <a:r>
              <a:rPr lang="ru-RU" sz="2700" dirty="0"/>
              <a:t> Улугбека (</a:t>
            </a:r>
            <a:r>
              <a:rPr lang="ru-RU" sz="2700" dirty="0" err="1"/>
              <a:t>узб</a:t>
            </a:r>
            <a:r>
              <a:rPr lang="ru-RU" sz="2700" dirty="0"/>
              <a:t>. </a:t>
            </a:r>
            <a:r>
              <a:rPr lang="en-US" sz="2700" dirty="0" err="1"/>
              <a:t>Mirzo</a:t>
            </a:r>
            <a:r>
              <a:rPr lang="en-US" sz="2700" dirty="0"/>
              <a:t> </a:t>
            </a:r>
            <a:r>
              <a:rPr lang="en-US" sz="2700" dirty="0" err="1"/>
              <a:t>Ulugʻbek</a:t>
            </a:r>
            <a:r>
              <a:rPr lang="en-US" sz="2700" dirty="0"/>
              <a:t> </a:t>
            </a:r>
            <a:r>
              <a:rPr lang="en-US" sz="2700" dirty="0" err="1"/>
              <a:t>nomidagi</a:t>
            </a:r>
            <a:r>
              <a:rPr lang="en-US" sz="2700" dirty="0"/>
              <a:t> </a:t>
            </a:r>
            <a:r>
              <a:rPr lang="en-US" sz="2700" dirty="0" err="1"/>
              <a:t>Oʻzbekiston</a:t>
            </a:r>
            <a:r>
              <a:rPr lang="en-US" sz="2700" dirty="0"/>
              <a:t> </a:t>
            </a:r>
            <a:r>
              <a:rPr lang="en-US" sz="2700" dirty="0" err="1"/>
              <a:t>Milliy</a:t>
            </a:r>
            <a:r>
              <a:rPr lang="en-US" sz="2700" dirty="0"/>
              <a:t> </a:t>
            </a:r>
            <a:r>
              <a:rPr lang="en-US" sz="2700" dirty="0" err="1"/>
              <a:t>Universiteti</a:t>
            </a:r>
            <a:r>
              <a:rPr lang="en-US" dirty="0"/>
              <a:t>) </a:t>
            </a:r>
            <a:endParaRPr lang="ru-RU" dirty="0"/>
          </a:p>
        </p:txBody>
      </p:sp>
      <p:sp>
        <p:nvSpPr>
          <p:cNvPr id="3" name="Объект 2"/>
          <p:cNvSpPr>
            <a:spLocks noGrp="1"/>
          </p:cNvSpPr>
          <p:nvPr>
            <p:ph idx="1"/>
          </p:nvPr>
        </p:nvSpPr>
        <p:spPr>
          <a:xfrm>
            <a:off x="412576" y="2067250"/>
            <a:ext cx="7204164" cy="3777622"/>
          </a:xfrm>
        </p:spPr>
        <p:txBody>
          <a:bodyPr>
            <a:normAutofit lnSpcReduction="10000"/>
          </a:bodyPr>
          <a:lstStyle/>
          <a:p>
            <a:r>
              <a:rPr lang="ru-RU" sz="1400" dirty="0" smtClean="0"/>
              <a:t>  </a:t>
            </a:r>
            <a:r>
              <a:rPr lang="ru-RU" sz="1400" dirty="0" err="1" smtClean="0"/>
              <a:t>Мирзо</a:t>
            </a:r>
            <a:r>
              <a:rPr lang="ru-RU" sz="1400" dirty="0" smtClean="0"/>
              <a:t>. </a:t>
            </a:r>
            <a:r>
              <a:rPr lang="ru-RU" sz="1400" dirty="0" err="1"/>
              <a:t>Ұлықбек</a:t>
            </a:r>
            <a:r>
              <a:rPr lang="ru-RU" sz="1400" dirty="0"/>
              <a:t> </a:t>
            </a:r>
            <a:r>
              <a:rPr lang="ru-RU" sz="1400" dirty="0" err="1"/>
              <a:t>атындағы</a:t>
            </a:r>
            <a:r>
              <a:rPr lang="ru-RU" sz="1400" dirty="0"/>
              <a:t> Узбекистан </a:t>
            </a:r>
            <a:r>
              <a:rPr lang="ru-RU" sz="1400" dirty="0" err="1"/>
              <a:t>ұлттық</a:t>
            </a:r>
            <a:r>
              <a:rPr lang="ru-RU" sz="1400" dirty="0"/>
              <a:t> </a:t>
            </a:r>
            <a:r>
              <a:rPr lang="ru-RU" sz="1400" dirty="0" err="1" smtClean="0"/>
              <a:t>университеті</a:t>
            </a:r>
            <a:r>
              <a:rPr lang="ru-RU" sz="1400" dirty="0" smtClean="0"/>
              <a:t> 1918 </a:t>
            </a:r>
            <a:r>
              <a:rPr lang="ru-RU" sz="1400" dirty="0" err="1" smtClean="0"/>
              <a:t>жылы</a:t>
            </a:r>
            <a:r>
              <a:rPr lang="ru-RU" sz="1400" dirty="0" smtClean="0"/>
              <a:t> Узбекистан </a:t>
            </a:r>
            <a:r>
              <a:rPr lang="ru-RU" sz="1400" dirty="0" err="1" smtClean="0"/>
              <a:t>Республикасы</a:t>
            </a:r>
            <a:r>
              <a:rPr lang="ru-RU" sz="1400" dirty="0" smtClean="0"/>
              <a:t> Ташкент </a:t>
            </a:r>
            <a:r>
              <a:rPr lang="kk-KZ" sz="1400" dirty="0" smtClean="0"/>
              <a:t>қаласында құрылған. Ректоры Маджидов Ином Уришевич. Университетте</a:t>
            </a:r>
            <a:r>
              <a:rPr lang="kk-KZ" sz="1400" dirty="0"/>
              <a:t> </a:t>
            </a:r>
            <a:r>
              <a:rPr lang="ru-RU" sz="1400" dirty="0"/>
              <a:t>5</a:t>
            </a:r>
            <a:r>
              <a:rPr lang="kk-KZ" sz="1400" dirty="0" smtClean="0"/>
              <a:t> факультет бар. Студенттер саны </a:t>
            </a:r>
            <a:r>
              <a:rPr lang="ru-RU" sz="1400" dirty="0" smtClean="0"/>
              <a:t>25000нан к</a:t>
            </a:r>
            <a:r>
              <a:rPr lang="kk-KZ" sz="1400" dirty="0" smtClean="0"/>
              <a:t>өп. Мирзо Улуғбек университетінде көптеген шетелдік студенттер, сонымен қатар магистранттар және доктаранттар білім алады </a:t>
            </a:r>
          </a:p>
          <a:p>
            <a:r>
              <a:rPr lang="ru-RU" sz="1400" dirty="0" err="1">
                <a:solidFill>
                  <a:schemeClr val="accent5"/>
                </a:solidFill>
              </a:rPr>
              <a:t>Узбекистанский</a:t>
            </a:r>
            <a:r>
              <a:rPr lang="ru-RU" sz="1400" dirty="0">
                <a:solidFill>
                  <a:schemeClr val="accent5"/>
                </a:solidFill>
              </a:rPr>
              <a:t> национальный университет имени </a:t>
            </a:r>
            <a:r>
              <a:rPr lang="ru-RU" sz="1400" dirty="0" err="1">
                <a:solidFill>
                  <a:schemeClr val="accent5"/>
                </a:solidFill>
              </a:rPr>
              <a:t>Мирзо</a:t>
            </a:r>
            <a:r>
              <a:rPr lang="ru-RU" sz="1400" dirty="0">
                <a:solidFill>
                  <a:schemeClr val="accent5"/>
                </a:solidFill>
              </a:rPr>
              <a:t> Улугбека был основан в 1918 году в городе Ташкенте </a:t>
            </a:r>
            <a:r>
              <a:rPr lang="ru-RU" sz="1400" dirty="0" err="1">
                <a:solidFill>
                  <a:schemeClr val="accent5"/>
                </a:solidFill>
              </a:rPr>
              <a:t>Узбекистанской</a:t>
            </a:r>
            <a:r>
              <a:rPr lang="ru-RU" sz="1400" dirty="0">
                <a:solidFill>
                  <a:schemeClr val="accent5"/>
                </a:solidFill>
              </a:rPr>
              <a:t> Республики. Ректор </a:t>
            </a:r>
            <a:r>
              <a:rPr lang="ru-RU" sz="1400" dirty="0" err="1">
                <a:solidFill>
                  <a:schemeClr val="accent5"/>
                </a:solidFill>
              </a:rPr>
              <a:t>Маджидов</a:t>
            </a:r>
            <a:r>
              <a:rPr lang="ru-RU" sz="1400" dirty="0">
                <a:solidFill>
                  <a:schemeClr val="accent5"/>
                </a:solidFill>
              </a:rPr>
              <a:t> Ином </a:t>
            </a:r>
            <a:r>
              <a:rPr lang="ru-RU" sz="1400" dirty="0" err="1">
                <a:solidFill>
                  <a:schemeClr val="accent5"/>
                </a:solidFill>
              </a:rPr>
              <a:t>Уришевич</a:t>
            </a:r>
            <a:r>
              <a:rPr lang="ru-RU" sz="1400" dirty="0">
                <a:solidFill>
                  <a:schemeClr val="accent5"/>
                </a:solidFill>
              </a:rPr>
              <a:t>. В университете 5 факультетов. Количество студентов более 25 000 человек. В университете </a:t>
            </a:r>
            <a:r>
              <a:rPr lang="ru-RU" sz="1400" dirty="0" err="1">
                <a:solidFill>
                  <a:schemeClr val="accent5"/>
                </a:solidFill>
              </a:rPr>
              <a:t>Мирзо</a:t>
            </a:r>
            <a:r>
              <a:rPr lang="ru-RU" sz="1400" dirty="0">
                <a:solidFill>
                  <a:schemeClr val="accent5"/>
                </a:solidFill>
              </a:rPr>
              <a:t> Улугбека обучаются многие иностранные студенты, а также магистранты и </a:t>
            </a:r>
            <a:r>
              <a:rPr lang="ru-RU" sz="1400" dirty="0" smtClean="0">
                <a:solidFill>
                  <a:schemeClr val="accent5"/>
                </a:solidFill>
              </a:rPr>
              <a:t>докторанты</a:t>
            </a:r>
            <a:r>
              <a:rPr lang="kk-KZ" sz="1400" dirty="0" smtClean="0">
                <a:solidFill>
                  <a:schemeClr val="accent5"/>
                </a:solidFill>
              </a:rPr>
              <a:t> </a:t>
            </a:r>
          </a:p>
          <a:p>
            <a:r>
              <a:rPr lang="en-US" sz="1400" dirty="0">
                <a:solidFill>
                  <a:schemeClr val="tx2"/>
                </a:solidFill>
              </a:rPr>
              <a:t>The National University of Uzbekistan named after </a:t>
            </a:r>
            <a:r>
              <a:rPr lang="en-US" sz="1400" dirty="0" err="1">
                <a:solidFill>
                  <a:schemeClr val="tx2"/>
                </a:solidFill>
              </a:rPr>
              <a:t>Mirzo</a:t>
            </a:r>
            <a:r>
              <a:rPr lang="en-US" sz="1400" dirty="0">
                <a:solidFill>
                  <a:schemeClr val="tx2"/>
                </a:solidFill>
              </a:rPr>
              <a:t> </a:t>
            </a:r>
            <a:r>
              <a:rPr lang="en-US" sz="1400" dirty="0" err="1">
                <a:solidFill>
                  <a:schemeClr val="tx2"/>
                </a:solidFill>
              </a:rPr>
              <a:t>Ulugbek</a:t>
            </a:r>
            <a:r>
              <a:rPr lang="en-US" sz="1400" dirty="0">
                <a:solidFill>
                  <a:schemeClr val="tx2"/>
                </a:solidFill>
              </a:rPr>
              <a:t> was founded in 1918 in Tashkent, Republic of Uzbekistan. Rector </a:t>
            </a:r>
            <a:r>
              <a:rPr lang="en-US" sz="1400" dirty="0" err="1">
                <a:solidFill>
                  <a:schemeClr val="tx2"/>
                </a:solidFill>
              </a:rPr>
              <a:t>Majidov</a:t>
            </a:r>
            <a:r>
              <a:rPr lang="en-US" sz="1400" dirty="0">
                <a:solidFill>
                  <a:schemeClr val="tx2"/>
                </a:solidFill>
              </a:rPr>
              <a:t> </a:t>
            </a:r>
            <a:r>
              <a:rPr lang="en-US" sz="1400" dirty="0" err="1">
                <a:solidFill>
                  <a:schemeClr val="tx2"/>
                </a:solidFill>
              </a:rPr>
              <a:t>Inom</a:t>
            </a:r>
            <a:r>
              <a:rPr lang="en-US" sz="1400" dirty="0">
                <a:solidFill>
                  <a:schemeClr val="tx2"/>
                </a:solidFill>
              </a:rPr>
              <a:t> </a:t>
            </a:r>
            <a:r>
              <a:rPr lang="en-US" sz="1400" dirty="0" err="1">
                <a:solidFill>
                  <a:schemeClr val="tx2"/>
                </a:solidFill>
              </a:rPr>
              <a:t>Urishevich</a:t>
            </a:r>
            <a:r>
              <a:rPr lang="en-US" sz="1400" dirty="0">
                <a:solidFill>
                  <a:schemeClr val="tx2"/>
                </a:solidFill>
              </a:rPr>
              <a:t>. The university has 5 faculties. The number of students is more than 25,000. Many foreign students, as well as undergraduates and doctoral students study at </a:t>
            </a:r>
            <a:r>
              <a:rPr lang="en-US" sz="1400" dirty="0" err="1">
                <a:solidFill>
                  <a:schemeClr val="tx2"/>
                </a:solidFill>
              </a:rPr>
              <a:t>Mirzo</a:t>
            </a:r>
            <a:r>
              <a:rPr lang="en-US" sz="1400" dirty="0">
                <a:solidFill>
                  <a:schemeClr val="tx2"/>
                </a:solidFill>
              </a:rPr>
              <a:t> </a:t>
            </a:r>
            <a:r>
              <a:rPr lang="en-US" sz="1400" dirty="0" err="1">
                <a:solidFill>
                  <a:schemeClr val="tx2"/>
                </a:solidFill>
              </a:rPr>
              <a:t>Ulugbek</a:t>
            </a:r>
            <a:r>
              <a:rPr lang="en-US" sz="1400" dirty="0">
                <a:solidFill>
                  <a:schemeClr val="tx2"/>
                </a:solidFill>
              </a:rPr>
              <a:t> University</a:t>
            </a:r>
            <a:endParaRPr lang="ru-RU" sz="1400" dirty="0">
              <a:solidFill>
                <a:schemeClr val="tx2"/>
              </a:solidFill>
            </a:endParaRPr>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53007" y="155440"/>
            <a:ext cx="1687284" cy="1687284"/>
          </a:xfrm>
          <a:prstGeom prst="rect">
            <a:avLst/>
          </a:prstGeom>
        </p:spPr>
      </p:pic>
      <p:pic>
        <p:nvPicPr>
          <p:cNvPr id="6" name="Рисунок 5" descr="Вырезка экрана"/>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89455" y="2067250"/>
            <a:ext cx="3520462" cy="2255685"/>
          </a:xfrm>
          <a:prstGeom prst="rect">
            <a:avLst/>
          </a:prstGeom>
          <a:ln w="88900" cap="sq" cmpd="thickThin">
            <a:solidFill>
              <a:srgbClr val="000000"/>
            </a:solidFill>
            <a:prstDash val="solid"/>
            <a:miter lim="800000"/>
          </a:ln>
          <a:effectLst>
            <a:innerShdw blurRad="76200">
              <a:srgbClr val="000000"/>
            </a:innerShdw>
          </a:effectLst>
        </p:spPr>
      </p:pic>
      <p:pic>
        <p:nvPicPr>
          <p:cNvPr id="7" name="Рисунок 6" descr="Вырезка экрана"/>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03029" y="4136485"/>
            <a:ext cx="3646725" cy="236437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19887947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715692" y="561703"/>
            <a:ext cx="6844938" cy="3840480"/>
          </a:xfrm>
        </p:spPr>
        <p:txBody>
          <a:bodyPr>
            <a:normAutofit fontScale="85000" lnSpcReduction="10000"/>
          </a:bodyPr>
          <a:lstStyle/>
          <a:p>
            <a:pPr marL="0" indent="0">
              <a:buNone/>
            </a:pPr>
            <a:r>
              <a:rPr lang="ru-RU" sz="1900" dirty="0" smtClean="0"/>
              <a:t>Мен </a:t>
            </a:r>
            <a:r>
              <a:rPr lang="en-US" sz="1900" dirty="0" smtClean="0"/>
              <a:t>O’ZMU </a:t>
            </a:r>
            <a:r>
              <a:rPr lang="kk-KZ" sz="1900" dirty="0" smtClean="0"/>
              <a:t>университетіне  Тарих факультетіне бардым. Ол жерге барған кезде мені дуние жузі  тарихы кафедрасы менгерушісі Ураков Дилшодбек ағай  тарих факультет деканы Муминов Алишер ағаймен таныстырды. Мен бірінші кун барған кезде басқаша қобалжу болды. Жаңа орта жаңа студенттермен таныстым. Мені </a:t>
            </a:r>
            <a:r>
              <a:rPr lang="ru-RU" sz="1900" dirty="0" smtClean="0"/>
              <a:t>104</a:t>
            </a:r>
            <a:r>
              <a:rPr lang="ru-KZ" sz="1900" dirty="0" smtClean="0"/>
              <a:t> –ш</a:t>
            </a:r>
            <a:r>
              <a:rPr lang="kk-KZ" sz="1900" dirty="0" smtClean="0"/>
              <a:t>і </a:t>
            </a:r>
            <a:r>
              <a:rPr lang="ru-KZ" sz="1900" dirty="0" smtClean="0"/>
              <a:t>группа</a:t>
            </a:r>
            <a:r>
              <a:rPr lang="kk-KZ" sz="1900" dirty="0" smtClean="0"/>
              <a:t>ға жіберді. Ол жерде </a:t>
            </a:r>
            <a:r>
              <a:rPr lang="ru-RU" sz="1900" dirty="0" smtClean="0"/>
              <a:t>96 </a:t>
            </a:r>
            <a:r>
              <a:rPr lang="kk-KZ" sz="1900" dirty="0" smtClean="0"/>
              <a:t>студент оқиды екен. Жаңа тюторым мені жылы қарсы алды. Ол жақтың адамдары ашық, ақ көңіл екен.</a:t>
            </a:r>
          </a:p>
          <a:p>
            <a:pPr marL="0" indent="0">
              <a:buNone/>
            </a:pPr>
            <a:r>
              <a:rPr lang="ru-RU" sz="1900" dirty="0" smtClean="0">
                <a:solidFill>
                  <a:schemeClr val="accent5"/>
                </a:solidFill>
              </a:rPr>
              <a:t>Я поступила </a:t>
            </a:r>
            <a:r>
              <a:rPr lang="ru-RU" sz="1900" dirty="0">
                <a:solidFill>
                  <a:schemeClr val="accent5"/>
                </a:solidFill>
              </a:rPr>
              <a:t>в университет О'ЗМУ на исторический факультет. Во время посещения меня познакомили с заведующим кафедрой </a:t>
            </a:r>
            <a:r>
              <a:rPr lang="ru-RU" sz="1900" dirty="0" err="1">
                <a:solidFill>
                  <a:schemeClr val="accent5"/>
                </a:solidFill>
              </a:rPr>
              <a:t>Ураковым</a:t>
            </a:r>
            <a:r>
              <a:rPr lang="ru-RU" sz="1900" dirty="0">
                <a:solidFill>
                  <a:schemeClr val="accent5"/>
                </a:solidFill>
              </a:rPr>
              <a:t> </a:t>
            </a:r>
            <a:r>
              <a:rPr lang="ru-RU" sz="1900" dirty="0" err="1">
                <a:solidFill>
                  <a:schemeClr val="accent5"/>
                </a:solidFill>
              </a:rPr>
              <a:t>Дилшодбеком</a:t>
            </a:r>
            <a:r>
              <a:rPr lang="ru-RU" sz="1900" dirty="0">
                <a:solidFill>
                  <a:schemeClr val="accent5"/>
                </a:solidFill>
              </a:rPr>
              <a:t>, деканом исторического факультета </a:t>
            </a:r>
            <a:r>
              <a:rPr lang="ru-RU" sz="1900" dirty="0" err="1">
                <a:solidFill>
                  <a:schemeClr val="accent5"/>
                </a:solidFill>
              </a:rPr>
              <a:t>Муминовым</a:t>
            </a:r>
            <a:r>
              <a:rPr lang="ru-RU" sz="1900" dirty="0">
                <a:solidFill>
                  <a:schemeClr val="accent5"/>
                </a:solidFill>
              </a:rPr>
              <a:t> </a:t>
            </a:r>
            <a:r>
              <a:rPr lang="ru-RU" sz="1900" dirty="0" smtClean="0">
                <a:solidFill>
                  <a:schemeClr val="accent5"/>
                </a:solidFill>
              </a:rPr>
              <a:t>Алишером.   Когда </a:t>
            </a:r>
            <a:r>
              <a:rPr lang="ru-RU" sz="1900" dirty="0">
                <a:solidFill>
                  <a:schemeClr val="accent5"/>
                </a:solidFill>
              </a:rPr>
              <a:t>я </a:t>
            </a:r>
            <a:r>
              <a:rPr lang="ru-RU" sz="1900" dirty="0" smtClean="0">
                <a:solidFill>
                  <a:schemeClr val="accent5"/>
                </a:solidFill>
              </a:rPr>
              <a:t>пошла </a:t>
            </a:r>
            <a:r>
              <a:rPr lang="ru-RU" sz="1900" dirty="0">
                <a:solidFill>
                  <a:schemeClr val="accent5"/>
                </a:solidFill>
              </a:rPr>
              <a:t>на первый день, было другое чувство. Новая среда познакомилась с новыми студентами. Меня отправили в 104-ю группу. Там обучаются 96 студентов. Мой новый </a:t>
            </a:r>
            <a:r>
              <a:rPr lang="ru-RU" sz="1900" dirty="0" err="1">
                <a:solidFill>
                  <a:schemeClr val="accent5"/>
                </a:solidFill>
              </a:rPr>
              <a:t>тютор</a:t>
            </a:r>
            <a:r>
              <a:rPr lang="ru-RU" sz="1900" dirty="0">
                <a:solidFill>
                  <a:schemeClr val="accent5"/>
                </a:solidFill>
              </a:rPr>
              <a:t> встретил меня тепло. Люди с этой стороны открыты, </a:t>
            </a:r>
            <a:r>
              <a:rPr lang="ru-RU" sz="1900" dirty="0" smtClean="0">
                <a:solidFill>
                  <a:schemeClr val="accent5"/>
                </a:solidFill>
              </a:rPr>
              <a:t>добродушны</a:t>
            </a:r>
            <a:r>
              <a:rPr lang="ru-RU" dirty="0" smtClean="0">
                <a:solidFill>
                  <a:schemeClr val="accent5"/>
                </a:solidFill>
              </a:rPr>
              <a:t>.</a:t>
            </a:r>
            <a:endParaRPr lang="ru-RU" dirty="0">
              <a:solidFill>
                <a:schemeClr val="accent5"/>
              </a:solidFill>
            </a:endParaRPr>
          </a:p>
        </p:txBody>
      </p:sp>
      <p:sp>
        <p:nvSpPr>
          <p:cNvPr id="2" name="Прямоугольник 1"/>
          <p:cNvSpPr/>
          <p:nvPr/>
        </p:nvSpPr>
        <p:spPr>
          <a:xfrm>
            <a:off x="4833257" y="4270776"/>
            <a:ext cx="6831874" cy="2062103"/>
          </a:xfrm>
          <a:prstGeom prst="rect">
            <a:avLst/>
          </a:prstGeom>
        </p:spPr>
        <p:txBody>
          <a:bodyPr wrap="square">
            <a:spAutoFit/>
          </a:bodyPr>
          <a:lstStyle/>
          <a:p>
            <a:r>
              <a:rPr lang="en-US" sz="1600" dirty="0"/>
              <a:t>I went to the University of O'ZMU to the Faculty of history. When I went there, I was introduced to Uncle </a:t>
            </a:r>
            <a:r>
              <a:rPr lang="en-US" sz="1600" dirty="0" err="1"/>
              <a:t>Urakov</a:t>
            </a:r>
            <a:r>
              <a:rPr lang="en-US" sz="1600" dirty="0"/>
              <a:t> </a:t>
            </a:r>
            <a:r>
              <a:rPr lang="en-US" sz="1600" dirty="0" err="1"/>
              <a:t>Dilshodbek</a:t>
            </a:r>
            <a:r>
              <a:rPr lang="en-US" sz="1600" dirty="0"/>
              <a:t>, the head of the Department of world history, and uncle </a:t>
            </a:r>
            <a:r>
              <a:rPr lang="en-US" sz="1600" dirty="0" err="1"/>
              <a:t>Muminov</a:t>
            </a:r>
            <a:r>
              <a:rPr lang="en-US" sz="1600" dirty="0"/>
              <a:t> </a:t>
            </a:r>
            <a:r>
              <a:rPr lang="en-US" sz="1600" dirty="0" err="1"/>
              <a:t>Alisher</a:t>
            </a:r>
            <a:r>
              <a:rPr lang="en-US" sz="1600" dirty="0"/>
              <a:t>, the dean of the Faculty of history.</a:t>
            </a:r>
          </a:p>
          <a:p>
            <a:r>
              <a:rPr lang="en-US" sz="1600" dirty="0"/>
              <a:t>I had a different feeling when I went on the first date. New environment I met new students. I was sent to the 104th group. It turns out that 96 students study there. My new tutor greeted me warmly. The people on that side are open and good-natured.</a:t>
            </a:r>
            <a:endParaRPr lang="ru-RU" sz="1600"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1401" y="4843582"/>
            <a:ext cx="2635483" cy="186245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9067" y="364482"/>
            <a:ext cx="1977390" cy="239843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Рисунок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33770" y="742963"/>
            <a:ext cx="1711045" cy="173898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Рисунок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5172" y="2926578"/>
            <a:ext cx="1601103" cy="175334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Рисунок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567702" y="2684417"/>
            <a:ext cx="1807372" cy="180559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27919604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53143" y="1345472"/>
            <a:ext cx="6436223" cy="5218891"/>
          </a:xfrm>
        </p:spPr>
        <p:txBody>
          <a:bodyPr>
            <a:normAutofit fontScale="92500" lnSpcReduction="10000"/>
          </a:bodyPr>
          <a:lstStyle/>
          <a:p>
            <a:r>
              <a:rPr lang="kk-KZ" sz="1600" dirty="0" smtClean="0">
                <a:solidFill>
                  <a:schemeClr val="accent5"/>
                </a:solidFill>
              </a:rPr>
              <a:t>Академиялық ұтқырлық бағдарламасы бойынша оқу маған өте ұнады. Мен бұл жерде  бөтен адамдармен танысып жаңа ортаға кірісіп көптеген тәжірибе жинадым. Сабақтарыда өте  қызыөты болды. Студенттермен бірге сабақ айтып дебаттар пікірталастар өткіздік. Группаластарым мені жақсы қабылдап маған көп көмектесіп жүрді.  Бұл жерде  Әр өткен күнім қызықты және шытырман оқиғаларға толы болды. </a:t>
            </a:r>
          </a:p>
          <a:p>
            <a:r>
              <a:rPr lang="ru-RU" sz="1600" dirty="0">
                <a:solidFill>
                  <a:schemeClr val="tx1"/>
                </a:solidFill>
              </a:rPr>
              <a:t>Мне очень понравилось обучение по программе академической мобильности. Я приобрел здесь много опыта, знакомясь с посторонними людьми и погружаясь в новую среду. Занятия были очень интересными. Вместе со студентами мы провели дебаты, рассказывая уроки. Мои товарищи по группе хорошо меня приняли и очень помогли мне. Здесь каждый мой прошлый день был захватывающим и наполненным </a:t>
            </a:r>
            <a:r>
              <a:rPr lang="ru-RU" sz="1600" dirty="0" smtClean="0">
                <a:solidFill>
                  <a:schemeClr val="tx1"/>
                </a:solidFill>
              </a:rPr>
              <a:t>приключениями.</a:t>
            </a:r>
          </a:p>
          <a:p>
            <a:r>
              <a:rPr lang="en-US" sz="1600" dirty="0">
                <a:solidFill>
                  <a:schemeClr val="accent4">
                    <a:lumMod val="50000"/>
                  </a:schemeClr>
                </a:solidFill>
              </a:rPr>
              <a:t>I really enjoyed studying under the academic mobility program. I have gained a lot of experience here, getting acquainted with strangers and entering a new environment. The lessons were very interesting. Together with the students, we conducted debates and discussions. My bandmates accepted me well and helped me a lot. Every day I spent here was interesting and full of adventures.</a:t>
            </a:r>
            <a:endParaRPr lang="ru-RU" sz="1600" dirty="0">
              <a:solidFill>
                <a:schemeClr val="accent4">
                  <a:lumMod val="50000"/>
                </a:schemeClr>
              </a:solidFill>
            </a:endParaRPr>
          </a:p>
        </p:txBody>
      </p:sp>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8305847" y="-814353"/>
            <a:ext cx="2542325" cy="469834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31809" y="4643272"/>
            <a:ext cx="2394370" cy="217227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Рисунок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90545" y="2675688"/>
            <a:ext cx="2435634" cy="243563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Рисунок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36513" y="4979640"/>
            <a:ext cx="2295296" cy="183590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Рисунок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236513" y="2671256"/>
            <a:ext cx="2295296" cy="249784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99604048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443650" y="2540449"/>
            <a:ext cx="8748350" cy="4317551"/>
          </a:xfrm>
        </p:spPr>
        <p:txBody>
          <a:bodyPr>
            <a:normAutofit fontScale="85000" lnSpcReduction="20000"/>
          </a:bodyPr>
          <a:lstStyle/>
          <a:p>
            <a:r>
              <a:rPr lang="kk-KZ" dirty="0" smtClean="0"/>
              <a:t>Ташкентте жүрген кезімде  университетте </a:t>
            </a:r>
            <a:r>
              <a:rPr lang="ru-RU" dirty="0" smtClean="0"/>
              <a:t>2 </a:t>
            </a:r>
            <a:r>
              <a:rPr lang="kk-KZ" dirty="0" smtClean="0"/>
              <a:t>апталық практика болды. Сол практикамен  мен Узбекистанның салт дәстүрін, мәдениетін, тарихын , жерін, өнерін үйрендім. </a:t>
            </a:r>
            <a:r>
              <a:rPr lang="ru-RU" dirty="0" smtClean="0"/>
              <a:t>2</a:t>
            </a:r>
            <a:r>
              <a:rPr lang="kk-KZ" dirty="0" smtClean="0"/>
              <a:t> апталық практика маған өте ерекше болды. Ташкент қаласындағы барлық музейлерге тарихи жерлерге кесенелер мен медреселерге барып қайттық. Бізге практика жетекшісі Усаров умид ағай болды. Жетекшіміз маған жеке  өзі Узбекистанның тарихын түсіндіріп тарихи жерлерді көрсетті. Мен үшін бұл үлкен мақтаныш. Ташкенттегі әр бір кесененің өзінің ғасырлық ерекше тарихы бар   </a:t>
            </a:r>
          </a:p>
          <a:p>
            <a:r>
              <a:rPr lang="ru-RU" dirty="0">
                <a:solidFill>
                  <a:schemeClr val="accent5"/>
                </a:solidFill>
              </a:rPr>
              <a:t>Когда я была в Ташкенте, я проходила 2-недельную практику в университете. На  этой практике я изучила традиции, культуру, историю , искусство Узбекского народа. 2 недельная практика была для меня очень особенным. В городе Ташкент мы посетили  все музеи ,исторические места, мавзолеи и медресе. Руководитель практики для нас был </a:t>
            </a:r>
            <a:r>
              <a:rPr lang="ru-RU" dirty="0" err="1">
                <a:solidFill>
                  <a:schemeClr val="accent5"/>
                </a:solidFill>
              </a:rPr>
              <a:t>Усаров</a:t>
            </a:r>
            <a:r>
              <a:rPr lang="ru-RU" dirty="0">
                <a:solidFill>
                  <a:schemeClr val="accent5"/>
                </a:solidFill>
              </a:rPr>
              <a:t> </a:t>
            </a:r>
            <a:r>
              <a:rPr lang="ru-RU" dirty="0" err="1">
                <a:solidFill>
                  <a:schemeClr val="accent5"/>
                </a:solidFill>
              </a:rPr>
              <a:t>Умид</a:t>
            </a:r>
            <a:r>
              <a:rPr lang="ru-RU" dirty="0">
                <a:solidFill>
                  <a:schemeClr val="accent5"/>
                </a:solidFill>
              </a:rPr>
              <a:t>. Наш руководитель лично показал мне исторические места, объяснив историю Узбекистана. Для меня это большая гордость. Каждый </a:t>
            </a:r>
            <a:r>
              <a:rPr lang="ru-RU" dirty="0" err="1">
                <a:solidFill>
                  <a:schemeClr val="accent5"/>
                </a:solidFill>
              </a:rPr>
              <a:t>мовзолей</a:t>
            </a:r>
            <a:r>
              <a:rPr lang="ru-RU" dirty="0">
                <a:solidFill>
                  <a:schemeClr val="accent5"/>
                </a:solidFill>
              </a:rPr>
              <a:t> города Ташкент уникально и богата своей </a:t>
            </a:r>
            <a:r>
              <a:rPr lang="ru-RU" dirty="0" smtClean="0">
                <a:solidFill>
                  <a:schemeClr val="accent5"/>
                </a:solidFill>
              </a:rPr>
              <a:t>историей</a:t>
            </a:r>
          </a:p>
          <a:p>
            <a:r>
              <a:rPr lang="en-US" dirty="0">
                <a:solidFill>
                  <a:schemeClr val="accent3">
                    <a:lumMod val="75000"/>
                  </a:schemeClr>
                </a:solidFill>
              </a:rPr>
              <a:t>When I was in Tashkent, I did a 2-week internship at the university. In this practice, I studied the traditions, culture, history, and art of the Uzbek people. The 2 week practice was very special for me. In Tashkent, we visited all museums, historical sites, mausoleums and madrassas. The head of the practice for us was </a:t>
            </a:r>
            <a:r>
              <a:rPr lang="en-US" dirty="0" err="1">
                <a:solidFill>
                  <a:schemeClr val="accent3">
                    <a:lumMod val="75000"/>
                  </a:schemeClr>
                </a:solidFill>
              </a:rPr>
              <a:t>Usarov</a:t>
            </a:r>
            <a:r>
              <a:rPr lang="en-US" dirty="0">
                <a:solidFill>
                  <a:schemeClr val="accent3">
                    <a:lumMod val="75000"/>
                  </a:schemeClr>
                </a:solidFill>
              </a:rPr>
              <a:t> </a:t>
            </a:r>
            <a:r>
              <a:rPr lang="en-US" dirty="0" err="1">
                <a:solidFill>
                  <a:schemeClr val="accent3">
                    <a:lumMod val="75000"/>
                  </a:schemeClr>
                </a:solidFill>
              </a:rPr>
              <a:t>Umid</a:t>
            </a:r>
            <a:r>
              <a:rPr lang="en-US" dirty="0">
                <a:solidFill>
                  <a:schemeClr val="accent3">
                    <a:lumMod val="75000"/>
                  </a:schemeClr>
                </a:solidFill>
              </a:rPr>
              <a:t>. Our leader personally showed me the historical sites, explaining the history of Uzbekistan. It's a great pride for me. Each mausoleum of Tashkent is unique and rich in its history</a:t>
            </a:r>
            <a:endParaRPr lang="ru-RU" dirty="0">
              <a:solidFill>
                <a:schemeClr val="accent3">
                  <a:lumMod val="75000"/>
                </a:schemeClr>
              </a:solidFill>
            </a:endParaRPr>
          </a:p>
          <a:p>
            <a:endParaRPr lang="kk-KZ" dirty="0" smtClean="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66172" y="421480"/>
            <a:ext cx="3439882" cy="193493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45020" y="114702"/>
            <a:ext cx="1813850" cy="205767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Рисунок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7094" y="114702"/>
            <a:ext cx="2530954" cy="243185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Рисунок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95409" y="347678"/>
            <a:ext cx="2142309" cy="216548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Рисунок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04948" y="2795451"/>
            <a:ext cx="3038702" cy="392957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8965405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90149" y="3080378"/>
            <a:ext cx="8915400" cy="3777622"/>
          </a:xfrm>
        </p:spPr>
        <p:txBody>
          <a:bodyPr>
            <a:normAutofit fontScale="85000" lnSpcReduction="10000"/>
          </a:bodyPr>
          <a:lstStyle/>
          <a:p>
            <a:pPr marL="0" indent="0">
              <a:buNone/>
            </a:pPr>
            <a:r>
              <a:rPr lang="kk-KZ" sz="1600" dirty="0" smtClean="0"/>
              <a:t>Ташкенттің адамдары өте ашық және мәдениетті халық. Өзбек халқы әр мерекені кушті өткізеді. Олар өнерге жақын. Мерекелерде өздерінің ұлттық киімдерін киіп, улттық әндерін айтып тойлайды. Мен барған кезде наурыз мерекесі болды. Олар мерекені басқаша тойлайды екен. Ұлттық тағамдары сумалак пісіріп, қой сойып плов жасап өткізді. Мереке өте керемет жоғары  денгейде өтті. Олардың салт дәстүрлері  біздікінен мулдем басқаша екен</a:t>
            </a:r>
            <a:r>
              <a:rPr lang="kk-KZ" dirty="0" smtClean="0"/>
              <a:t>.</a:t>
            </a:r>
          </a:p>
          <a:p>
            <a:pPr marL="0" indent="0">
              <a:buNone/>
            </a:pPr>
            <a:r>
              <a:rPr lang="kk-KZ" dirty="0" smtClean="0"/>
              <a:t> </a:t>
            </a:r>
            <a:r>
              <a:rPr lang="ru-RU" sz="1600" dirty="0" smtClean="0">
                <a:solidFill>
                  <a:schemeClr val="accent5"/>
                </a:solidFill>
              </a:rPr>
              <a:t>Люди </a:t>
            </a:r>
            <a:r>
              <a:rPr lang="ru-RU" sz="1600" dirty="0">
                <a:solidFill>
                  <a:schemeClr val="accent5"/>
                </a:solidFill>
              </a:rPr>
              <a:t>Ташкента-очень общительный и культурный народ. Каждый праздник узбекский народ проводит на прекрасном уровне. Они близки к искусству. На праздниках они празднуют, одетые в свои национальные костюмы и поющие свои </a:t>
            </a:r>
            <a:r>
              <a:rPr lang="ru-RU" sz="1600" dirty="0" err="1">
                <a:solidFill>
                  <a:schemeClr val="accent5"/>
                </a:solidFill>
              </a:rPr>
              <a:t>ультские</a:t>
            </a:r>
            <a:r>
              <a:rPr lang="ru-RU" sz="1600" dirty="0">
                <a:solidFill>
                  <a:schemeClr val="accent5"/>
                </a:solidFill>
              </a:rPr>
              <a:t> песни. Когда я </a:t>
            </a:r>
            <a:r>
              <a:rPr lang="ru-RU" sz="1600" dirty="0" smtClean="0">
                <a:solidFill>
                  <a:schemeClr val="accent5"/>
                </a:solidFill>
              </a:rPr>
              <a:t>приехала, </a:t>
            </a:r>
            <a:r>
              <a:rPr lang="ru-RU" sz="1600" dirty="0">
                <a:solidFill>
                  <a:schemeClr val="accent5"/>
                </a:solidFill>
              </a:rPr>
              <a:t>был праздник </a:t>
            </a:r>
            <a:r>
              <a:rPr lang="ru-RU" sz="1600" dirty="0" err="1">
                <a:solidFill>
                  <a:schemeClr val="accent5"/>
                </a:solidFill>
              </a:rPr>
              <a:t>наурыз</a:t>
            </a:r>
            <a:r>
              <a:rPr lang="ru-RU" sz="1600" dirty="0">
                <a:solidFill>
                  <a:schemeClr val="accent5"/>
                </a:solidFill>
              </a:rPr>
              <a:t>. Оказывается, они особо отмечают </a:t>
            </a:r>
            <a:r>
              <a:rPr lang="ru-RU" sz="1600" dirty="0" err="1">
                <a:solidFill>
                  <a:schemeClr val="accent5"/>
                </a:solidFill>
              </a:rPr>
              <a:t>наурыз</a:t>
            </a:r>
            <a:r>
              <a:rPr lang="ru-RU" sz="1600" dirty="0">
                <a:solidFill>
                  <a:schemeClr val="accent5"/>
                </a:solidFill>
              </a:rPr>
              <a:t>. </a:t>
            </a:r>
            <a:r>
              <a:rPr lang="ru-RU" sz="1600" dirty="0" smtClean="0">
                <a:solidFill>
                  <a:schemeClr val="accent5"/>
                </a:solidFill>
              </a:rPr>
              <a:t> Они готовили Национальные </a:t>
            </a:r>
            <a:r>
              <a:rPr lang="ru-RU" sz="1600" dirty="0">
                <a:solidFill>
                  <a:schemeClr val="accent5"/>
                </a:solidFill>
              </a:rPr>
              <a:t>блюда </a:t>
            </a:r>
            <a:r>
              <a:rPr lang="ru-RU" sz="1600" dirty="0" err="1">
                <a:solidFill>
                  <a:schemeClr val="accent5"/>
                </a:solidFill>
              </a:rPr>
              <a:t>сумалак</a:t>
            </a:r>
            <a:r>
              <a:rPr lang="ru-RU" sz="1600" dirty="0">
                <a:solidFill>
                  <a:schemeClr val="accent5"/>
                </a:solidFill>
              </a:rPr>
              <a:t> </a:t>
            </a:r>
            <a:r>
              <a:rPr lang="ru-RU" sz="1600" dirty="0" smtClean="0">
                <a:solidFill>
                  <a:schemeClr val="accent5"/>
                </a:solidFill>
              </a:rPr>
              <a:t>и плов. </a:t>
            </a:r>
            <a:r>
              <a:rPr lang="ru-RU" sz="1600" dirty="0">
                <a:solidFill>
                  <a:schemeClr val="accent5"/>
                </a:solidFill>
              </a:rPr>
              <a:t>Праздник прошел на </a:t>
            </a:r>
            <a:r>
              <a:rPr lang="ru-RU" sz="1600" dirty="0" smtClean="0">
                <a:solidFill>
                  <a:schemeClr val="accent5"/>
                </a:solidFill>
              </a:rPr>
              <a:t>очень </a:t>
            </a:r>
            <a:r>
              <a:rPr lang="ru-RU" sz="1600" dirty="0">
                <a:solidFill>
                  <a:schemeClr val="accent5"/>
                </a:solidFill>
              </a:rPr>
              <a:t>высоком уровне. Их обычаи отличаются от наших</a:t>
            </a:r>
            <a:r>
              <a:rPr lang="ru-RU" dirty="0" smtClean="0"/>
              <a:t>.</a:t>
            </a:r>
          </a:p>
          <a:p>
            <a:pPr marL="0" indent="0">
              <a:buNone/>
            </a:pPr>
            <a:r>
              <a:rPr lang="en-US" dirty="0"/>
              <a:t>The people of Tashkent are a very sociable and cultured people. The Uzbek people spend every holiday at an excellent level. They are close to art. On holidays, they celebrate dressed in their national costumes and singing their </a:t>
            </a:r>
            <a:r>
              <a:rPr lang="en-US" dirty="0" err="1"/>
              <a:t>Ult</a:t>
            </a:r>
            <a:r>
              <a:rPr lang="en-US" dirty="0"/>
              <a:t> songs. When I arrived, it was the </a:t>
            </a:r>
            <a:r>
              <a:rPr lang="en-US" dirty="0" err="1"/>
              <a:t>Nauryz</a:t>
            </a:r>
            <a:r>
              <a:rPr lang="en-US" dirty="0"/>
              <a:t> holiday. It turns out that they especially celebrate </a:t>
            </a:r>
            <a:r>
              <a:rPr lang="en-US" dirty="0" err="1"/>
              <a:t>Nauryz</a:t>
            </a:r>
            <a:r>
              <a:rPr lang="en-US" dirty="0"/>
              <a:t>. They cooked National dishes </a:t>
            </a:r>
            <a:r>
              <a:rPr lang="en-US" dirty="0" err="1"/>
              <a:t>sumalak</a:t>
            </a:r>
            <a:r>
              <a:rPr lang="en-US" dirty="0"/>
              <a:t> and pilaf. The celebration was held at a very high level. Their customs are different from ours</a:t>
            </a:r>
            <a:endParaRPr lang="ru-RU"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05549" y="3235903"/>
            <a:ext cx="2681651" cy="338328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6534" y="757646"/>
            <a:ext cx="3620583" cy="203657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Рисунок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89565" y="712210"/>
            <a:ext cx="3349559" cy="208201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Рисунок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73259" y="314293"/>
            <a:ext cx="3513941" cy="2635456"/>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35314161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954970" y="3688082"/>
            <a:ext cx="8915400" cy="3777622"/>
          </a:xfrm>
        </p:spPr>
        <p:txBody>
          <a:bodyPr>
            <a:normAutofit/>
          </a:bodyPr>
          <a:lstStyle/>
          <a:p>
            <a:pPr marL="0" indent="0">
              <a:buNone/>
            </a:pPr>
            <a:r>
              <a:rPr lang="kk-KZ" sz="1600" dirty="0" smtClean="0"/>
              <a:t>Ташкент өте әдемі қала. Ташкентте өте көп әдемі жерлер, көзді тартатын керемет саябақтар, </a:t>
            </a:r>
            <a:r>
              <a:rPr lang="en-US" sz="1600" dirty="0" smtClean="0"/>
              <a:t>MAGIC CITY</a:t>
            </a:r>
            <a:r>
              <a:rPr lang="kk-KZ" sz="1600" dirty="0" smtClean="0"/>
              <a:t>, </a:t>
            </a:r>
            <a:r>
              <a:rPr lang="en-US" sz="1600" dirty="0" smtClean="0"/>
              <a:t>TASHKENT CITY</a:t>
            </a:r>
            <a:r>
              <a:rPr lang="kk-KZ" sz="1600" dirty="0" smtClean="0"/>
              <a:t> туризм жерлері бар. Мен академиялық ұтқырлық бағдарламасының арқасында Ташкентке келіп көптеген жерлерді көрдім </a:t>
            </a:r>
          </a:p>
          <a:p>
            <a:pPr marL="0" indent="0">
              <a:buNone/>
            </a:pPr>
            <a:r>
              <a:rPr lang="ru-RU" sz="1600" dirty="0">
                <a:solidFill>
                  <a:schemeClr val="accent5"/>
                </a:solidFill>
              </a:rPr>
              <a:t>Ташкент очень красивый город. В Ташкенте очень много красивых мест, впечатляющих парков и туристических достопримечательностей MAGIC CITY, TASHKENT CITY. Я приехал в Ташкент и увидел много мест благодаря программе академической </a:t>
            </a:r>
            <a:r>
              <a:rPr lang="ru-RU" sz="1600" dirty="0" smtClean="0">
                <a:solidFill>
                  <a:schemeClr val="accent5"/>
                </a:solidFill>
              </a:rPr>
              <a:t>мобильности</a:t>
            </a:r>
          </a:p>
          <a:p>
            <a:pPr marL="0" indent="0">
              <a:buNone/>
            </a:pPr>
            <a:r>
              <a:rPr lang="en-US" sz="1600" dirty="0">
                <a:solidFill>
                  <a:schemeClr val="accent3"/>
                </a:solidFill>
              </a:rPr>
              <a:t>Tashkent is a very beautiful city. Tashkent has a lot of beautiful places, wonderful parks that attract the eye and tourist attractions MAGIC CITY, TASHKENT CITY. Thanks to the academic mobility program, I came to Tashkent and saw many places</a:t>
            </a:r>
            <a:endParaRPr lang="ru-RU" sz="1600" dirty="0">
              <a:solidFill>
                <a:schemeClr val="accent3"/>
              </a:solidFill>
            </a:endParaRP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1070" y="263688"/>
            <a:ext cx="2223158" cy="258880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1664" y="263688"/>
            <a:ext cx="3317965" cy="249366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Рисунок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3105" y="3239589"/>
            <a:ext cx="2212533" cy="3474720"/>
          </a:xfrm>
          <a:prstGeom prst="rect">
            <a:avLst/>
          </a:prstGeom>
          <a:ln w="88900" cap="sq" cmpd="thickThin">
            <a:solidFill>
              <a:srgbClr val="000000"/>
            </a:solidFill>
            <a:prstDash val="solid"/>
            <a:miter lim="800000"/>
          </a:ln>
          <a:effectLst>
            <a:innerShdw blurRad="76200">
              <a:srgbClr val="000000"/>
            </a:innerShdw>
          </a:effectLst>
        </p:spPr>
      </p:pic>
      <p:pic>
        <p:nvPicPr>
          <p:cNvPr id="7" name="Рисунок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65669" y="425212"/>
            <a:ext cx="2077816" cy="274199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Рисунок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428007" y="606885"/>
            <a:ext cx="1740191" cy="256032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Рисунок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352719" y="639345"/>
            <a:ext cx="1674621" cy="260024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2103612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023610" y="5159828"/>
            <a:ext cx="5516880" cy="2899953"/>
          </a:xfrm>
        </p:spPr>
        <p:txBody>
          <a:bodyPr/>
          <a:lstStyle/>
          <a:p>
            <a:pPr marL="0" indent="0">
              <a:buNone/>
            </a:pPr>
            <a:endParaRPr lang="ru-RU" dirty="0" smtClean="0">
              <a:solidFill>
                <a:schemeClr val="accent4">
                  <a:lumMod val="50000"/>
                </a:schemeClr>
              </a:solidFill>
            </a:endParaRPr>
          </a:p>
          <a:p>
            <a:pPr marL="0" indent="0">
              <a:buNone/>
            </a:pPr>
            <a:r>
              <a:rPr lang="en-US" sz="1600" dirty="0">
                <a:solidFill>
                  <a:schemeClr val="accent5"/>
                </a:solidFill>
              </a:rPr>
              <a:t>The people of Uzbekistan are friendly, good-natured, open. I had close friends in Tashkent. They taught me things I didn't know, were there for me in everyday situations, every day spent with them was fun</a:t>
            </a:r>
            <a:endParaRPr lang="ru-RU" sz="1600" dirty="0">
              <a:solidFill>
                <a:schemeClr val="accent5"/>
              </a:solidFill>
            </a:endParaRPr>
          </a:p>
        </p:txBody>
      </p:sp>
      <p:sp>
        <p:nvSpPr>
          <p:cNvPr id="2" name="Прямоугольник 1"/>
          <p:cNvSpPr/>
          <p:nvPr/>
        </p:nvSpPr>
        <p:spPr>
          <a:xfrm>
            <a:off x="243294" y="4269977"/>
            <a:ext cx="6096000" cy="1077218"/>
          </a:xfrm>
          <a:prstGeom prst="rect">
            <a:avLst/>
          </a:prstGeom>
        </p:spPr>
        <p:txBody>
          <a:bodyPr>
            <a:spAutoFit/>
          </a:bodyPr>
          <a:lstStyle/>
          <a:p>
            <a:r>
              <a:rPr lang="kk-KZ" sz="1600" dirty="0"/>
              <a:t>Узбекистанның адамдары мейрімді, ақ көңіл, ашық менің Ташкентте жақын достарымда болды. Олар маған білім жағынанда күнделікті жағдайларда, және әр өткен күнімде жанымда болды</a:t>
            </a:r>
          </a:p>
        </p:txBody>
      </p:sp>
      <p:sp>
        <p:nvSpPr>
          <p:cNvPr id="4" name="Прямоугольник 3"/>
          <p:cNvSpPr/>
          <p:nvPr/>
        </p:nvSpPr>
        <p:spPr>
          <a:xfrm>
            <a:off x="150949" y="5430057"/>
            <a:ext cx="6096000" cy="1323439"/>
          </a:xfrm>
          <a:prstGeom prst="rect">
            <a:avLst/>
          </a:prstGeom>
        </p:spPr>
        <p:txBody>
          <a:bodyPr>
            <a:spAutoFit/>
          </a:bodyPr>
          <a:lstStyle/>
          <a:p>
            <a:r>
              <a:rPr lang="ru-RU" sz="1600" dirty="0">
                <a:solidFill>
                  <a:schemeClr val="accent4">
                    <a:lumMod val="50000"/>
                  </a:schemeClr>
                </a:solidFill>
              </a:rPr>
              <a:t>Люди Узбекистана были приветливы, добродушны, открыты .  У меня были в Ташкенте в близких друзьях. Они учили меня тому, чего я не знал, были рядом со мной в повседневных ситуациях. Каждый день, проведенный с ними, был веселым</a:t>
            </a:r>
            <a:endParaRPr lang="ru-RU" sz="1600" dirty="0"/>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69675" y="404336"/>
            <a:ext cx="2712554" cy="203780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Рисунок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87459" y="3185031"/>
            <a:ext cx="4165812" cy="221835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Рисунок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1423736" y="1413597"/>
            <a:ext cx="1677947" cy="317734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Рисунок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82229" y="404336"/>
            <a:ext cx="2085521" cy="278069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Рисунок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69675" y="2517085"/>
            <a:ext cx="2681198" cy="151152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Рисунок 1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69226" y="312980"/>
            <a:ext cx="3282156" cy="185031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3" name="Рисунок 1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530862" y="404336"/>
            <a:ext cx="2222409" cy="277579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53282065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970416" y="4038054"/>
            <a:ext cx="10629401" cy="2710821"/>
          </a:xfrm>
        </p:spPr>
        <p:txBody>
          <a:bodyPr>
            <a:normAutofit fontScale="77500" lnSpcReduction="20000"/>
          </a:bodyPr>
          <a:lstStyle/>
          <a:p>
            <a:r>
              <a:rPr lang="kk-KZ" sz="1600" dirty="0" smtClean="0"/>
              <a:t>Академиялық ұтқырлық бағдарламасы студенттер үшін керемет мүмкіндік деп ойлаймын. Өйткені бұл бағдарлама арқылы көптеген студенттердің арманы орындалады. Мен мобильност арқасында көптеген қызықты оқиғаларды бастан кешірдім. жаңа достар таптым. Узбекистанның тарихын салт дәстүрін үйрендім. Білім беру бағдарламасымен таныстым, және көптеген киелі, тарихи әдемі жерлерді көрдім. Өзбекістандағы ең үлкен Науаи атындағы кітапханаға бардым. Ол жерде көп кітаптар мен бірге архивтіде көрдім</a:t>
            </a:r>
          </a:p>
          <a:p>
            <a:r>
              <a:rPr lang="ru-RU" sz="1600" dirty="0">
                <a:solidFill>
                  <a:schemeClr val="accent3"/>
                </a:solidFill>
              </a:rPr>
              <a:t>Я считаю, что программа академической мобильности-отличный вариант для студентов. Потому что с помощью этой программы сбываются мечты многих студентов. Я </a:t>
            </a:r>
            <a:r>
              <a:rPr lang="ru-RU" sz="1600" dirty="0" smtClean="0">
                <a:solidFill>
                  <a:schemeClr val="accent3"/>
                </a:solidFill>
              </a:rPr>
              <a:t>пережила </a:t>
            </a:r>
            <a:r>
              <a:rPr lang="ru-RU" sz="1600" dirty="0">
                <a:solidFill>
                  <a:schemeClr val="accent3"/>
                </a:solidFill>
              </a:rPr>
              <a:t>много интересных событий благодаря мобильности. я </a:t>
            </a:r>
            <a:r>
              <a:rPr lang="ru-RU" sz="1600" dirty="0" smtClean="0">
                <a:solidFill>
                  <a:schemeClr val="accent3"/>
                </a:solidFill>
              </a:rPr>
              <a:t>нашла новых </a:t>
            </a:r>
            <a:r>
              <a:rPr lang="ru-RU" sz="1600" dirty="0">
                <a:solidFill>
                  <a:schemeClr val="accent3"/>
                </a:solidFill>
              </a:rPr>
              <a:t>друзей. </a:t>
            </a:r>
            <a:r>
              <a:rPr lang="ru-RU" sz="1600" dirty="0" smtClean="0">
                <a:solidFill>
                  <a:schemeClr val="accent3"/>
                </a:solidFill>
              </a:rPr>
              <a:t>Изучала </a:t>
            </a:r>
            <a:r>
              <a:rPr lang="ru-RU" sz="1600" dirty="0">
                <a:solidFill>
                  <a:schemeClr val="accent3"/>
                </a:solidFill>
              </a:rPr>
              <a:t>историю Узбекистана. Ознакомилась с образовательной программой, и увидела много сакральных, исторически красивых мест. Я </a:t>
            </a:r>
            <a:r>
              <a:rPr lang="ru-RU" sz="1600" dirty="0" smtClean="0">
                <a:solidFill>
                  <a:schemeClr val="accent3"/>
                </a:solidFill>
              </a:rPr>
              <a:t>посетила </a:t>
            </a:r>
            <a:r>
              <a:rPr lang="ru-RU" sz="1600" dirty="0">
                <a:solidFill>
                  <a:schemeClr val="accent3"/>
                </a:solidFill>
              </a:rPr>
              <a:t>самую большую библиотеку </a:t>
            </a:r>
            <a:r>
              <a:rPr lang="ru-RU" sz="1600" dirty="0" err="1">
                <a:solidFill>
                  <a:schemeClr val="accent3"/>
                </a:solidFill>
              </a:rPr>
              <a:t>Науаи</a:t>
            </a:r>
            <a:r>
              <a:rPr lang="ru-RU" sz="1600" dirty="0">
                <a:solidFill>
                  <a:schemeClr val="accent3"/>
                </a:solidFill>
              </a:rPr>
              <a:t> в Узбекистане. Там много книг я видел вместе в архиве</a:t>
            </a:r>
            <a:endParaRPr lang="ru-RU" sz="1600" dirty="0" smtClean="0">
              <a:solidFill>
                <a:schemeClr val="accent3"/>
              </a:solidFill>
            </a:endParaRPr>
          </a:p>
          <a:p>
            <a:r>
              <a:rPr lang="en-US" sz="1600" dirty="0">
                <a:solidFill>
                  <a:schemeClr val="accent4"/>
                </a:solidFill>
              </a:rPr>
              <a:t>I think the academic mobility program is a great opportunity for students. Because with this program, the dream of many students will come true. I have experienced many interesting experiences thanks to </a:t>
            </a:r>
            <a:r>
              <a:rPr lang="en-US" sz="1600" dirty="0" err="1">
                <a:solidFill>
                  <a:schemeClr val="accent4"/>
                </a:solidFill>
              </a:rPr>
              <a:t>mobilnost</a:t>
            </a:r>
            <a:r>
              <a:rPr lang="en-US" sz="1600" dirty="0">
                <a:solidFill>
                  <a:schemeClr val="accent4"/>
                </a:solidFill>
              </a:rPr>
              <a:t>. I made new friends. I learned the history of Uzbekistan from the traditions of the ritual. I got acquainted with the educational program and saw many sacred, historically beautiful </a:t>
            </a:r>
            <a:r>
              <a:rPr lang="en-US" sz="1600" dirty="0" err="1">
                <a:solidFill>
                  <a:schemeClr val="accent4"/>
                </a:solidFill>
              </a:rPr>
              <a:t>placesI</a:t>
            </a:r>
            <a:r>
              <a:rPr lang="en-US" sz="1600" dirty="0">
                <a:solidFill>
                  <a:schemeClr val="accent4"/>
                </a:solidFill>
              </a:rPr>
              <a:t> went to the largest library in Uzbekistan named after </a:t>
            </a:r>
            <a:r>
              <a:rPr lang="en-US" sz="1600" dirty="0" err="1">
                <a:solidFill>
                  <a:schemeClr val="accent4"/>
                </a:solidFill>
              </a:rPr>
              <a:t>Navai</a:t>
            </a:r>
            <a:r>
              <a:rPr lang="en-US" sz="1600" dirty="0">
                <a:solidFill>
                  <a:schemeClr val="accent4"/>
                </a:solidFill>
              </a:rPr>
              <a:t>. I've seen a lot of books there, and I've seen them in the archives together.</a:t>
            </a:r>
            <a:endParaRPr lang="ru-RU" sz="1600" dirty="0">
              <a:solidFill>
                <a:schemeClr val="accent4"/>
              </a:solidFill>
            </a:endParaRP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55034" y="115932"/>
            <a:ext cx="2033882" cy="1998618"/>
          </a:xfrm>
          <a:prstGeom prst="rect">
            <a:avLst/>
          </a:prstGeom>
          <a:ln w="88900" cap="sq" cmpd="thickThin">
            <a:solidFill>
              <a:srgbClr val="000000"/>
            </a:solidFill>
            <a:prstDash val="solid"/>
            <a:miter lim="800000"/>
          </a:ln>
          <a:effectLst>
            <a:innerShdw blurRad="76200">
              <a:srgbClr val="000000"/>
            </a:innerShdw>
          </a:effectLst>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73629" y="464548"/>
            <a:ext cx="2595155" cy="194636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Рисунок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92590" y="2285999"/>
            <a:ext cx="1696326" cy="158060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Рисунок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53497" y="81643"/>
            <a:ext cx="1610011" cy="218802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Рисунок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31213" y="2560320"/>
            <a:ext cx="2322284" cy="130628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Рисунок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151230" y="2399953"/>
            <a:ext cx="1212278" cy="127269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Рисунок 1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761241" y="136111"/>
            <a:ext cx="2838576" cy="367923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40606334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727063" y="3949338"/>
            <a:ext cx="8915400" cy="3777622"/>
          </a:xfrm>
        </p:spPr>
        <p:txBody>
          <a:bodyPr>
            <a:normAutofit/>
          </a:bodyPr>
          <a:lstStyle/>
          <a:p>
            <a:r>
              <a:rPr lang="kk-KZ" sz="1600" dirty="0" smtClean="0"/>
              <a:t>Мен академиялық ұтқырлық бағдарламасымен Ташкентте Мирзо Улуғбек атындағы Өзбістан Ұлттық университетінде 1 жыл яғни 2 семестр білім алып келіп екі сертификат алдым.</a:t>
            </a:r>
          </a:p>
          <a:p>
            <a:r>
              <a:rPr lang="ru-RU" sz="1600" dirty="0">
                <a:solidFill>
                  <a:schemeClr val="accent5"/>
                </a:solidFill>
              </a:rPr>
              <a:t>С программой академической мобильности я </a:t>
            </a:r>
            <a:r>
              <a:rPr lang="ru-RU" sz="1600" dirty="0" smtClean="0">
                <a:solidFill>
                  <a:schemeClr val="accent5"/>
                </a:solidFill>
              </a:rPr>
              <a:t>прошла  </a:t>
            </a:r>
            <a:r>
              <a:rPr lang="ru-RU" sz="1600" dirty="0">
                <a:solidFill>
                  <a:schemeClr val="accent5"/>
                </a:solidFill>
              </a:rPr>
              <a:t>2 семестра обучения в узбекском Национальном университете имени </a:t>
            </a:r>
            <a:r>
              <a:rPr lang="ru-RU" sz="1600" dirty="0" err="1">
                <a:solidFill>
                  <a:schemeClr val="accent5"/>
                </a:solidFill>
              </a:rPr>
              <a:t>Мирзо</a:t>
            </a:r>
            <a:r>
              <a:rPr lang="ru-RU" sz="1600" dirty="0">
                <a:solidFill>
                  <a:schemeClr val="accent5"/>
                </a:solidFill>
              </a:rPr>
              <a:t> Улугбека в Ташкенте и </a:t>
            </a:r>
            <a:r>
              <a:rPr lang="ru-RU" sz="1600" dirty="0" smtClean="0">
                <a:solidFill>
                  <a:schemeClr val="accent5"/>
                </a:solidFill>
              </a:rPr>
              <a:t>получила </a:t>
            </a:r>
            <a:r>
              <a:rPr lang="ru-RU" sz="1600" dirty="0">
                <a:solidFill>
                  <a:schemeClr val="accent5"/>
                </a:solidFill>
              </a:rPr>
              <a:t>два </a:t>
            </a:r>
            <a:r>
              <a:rPr lang="ru-RU" sz="1600" dirty="0" smtClean="0">
                <a:solidFill>
                  <a:schemeClr val="accent5"/>
                </a:solidFill>
              </a:rPr>
              <a:t>сертификата</a:t>
            </a:r>
          </a:p>
          <a:p>
            <a:r>
              <a:rPr lang="en-US" sz="1600" dirty="0"/>
              <a:t>I received two certificates for 2 semesters of Education at the </a:t>
            </a:r>
            <a:r>
              <a:rPr lang="en-US" sz="1600" dirty="0" err="1"/>
              <a:t>Mirzo</a:t>
            </a:r>
            <a:r>
              <a:rPr lang="en-US" sz="1600" dirty="0"/>
              <a:t> </a:t>
            </a:r>
            <a:r>
              <a:rPr lang="en-US" sz="1600" dirty="0" err="1"/>
              <a:t>Ulugbek</a:t>
            </a:r>
            <a:r>
              <a:rPr lang="en-US" sz="1600" dirty="0"/>
              <a:t> Uzbek National University in Tashkent under the academic mobility program</a:t>
            </a:r>
            <a:endParaRPr lang="ru-RU" sz="1600"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0863345">
            <a:off x="5951111" y="749172"/>
            <a:ext cx="2838263" cy="2280028"/>
          </a:xfrm>
          <a:prstGeom prst="rect">
            <a:avLst/>
          </a:prstGeom>
          <a:ln w="88900" cap="sq" cmpd="thickThin">
            <a:solidFill>
              <a:srgbClr val="000000"/>
            </a:solidFill>
            <a:prstDash val="solid"/>
            <a:miter lim="800000"/>
          </a:ln>
          <a:effectLst>
            <a:innerShdw blurRad="76200">
              <a:srgbClr val="000000"/>
            </a:innerShdw>
          </a:effectLst>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7962" y="510759"/>
            <a:ext cx="4192853" cy="2794143"/>
          </a:xfrm>
          <a:prstGeom prst="rect">
            <a:avLst/>
          </a:prstGeom>
          <a:ln w="88900" cap="sq" cmpd="thickThin">
            <a:solidFill>
              <a:srgbClr val="000000"/>
            </a:solidFill>
            <a:prstDash val="solid"/>
            <a:miter lim="800000"/>
          </a:ln>
          <a:effectLst>
            <a:innerShdw blurRad="76200">
              <a:srgbClr val="000000"/>
            </a:innerShdw>
          </a:effectLst>
        </p:spPr>
      </p:pic>
      <p:pic>
        <p:nvPicPr>
          <p:cNvPr id="6" name="Рисунок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514527">
            <a:off x="8337566" y="758514"/>
            <a:ext cx="2270636" cy="2594561"/>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27482731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39337" y="571858"/>
            <a:ext cx="8911687" cy="1280890"/>
          </a:xfrm>
        </p:spPr>
        <p:txBody>
          <a:bodyPr/>
          <a:lstStyle/>
          <a:p>
            <a:r>
              <a:rPr lang="kk-KZ" dirty="0" smtClean="0"/>
              <a:t>Қорытынды </a:t>
            </a:r>
            <a:endParaRPr lang="ru-RU" dirty="0"/>
          </a:p>
        </p:txBody>
      </p:sp>
      <p:sp>
        <p:nvSpPr>
          <p:cNvPr id="3" name="Объект 2"/>
          <p:cNvSpPr>
            <a:spLocks noGrp="1"/>
          </p:cNvSpPr>
          <p:nvPr>
            <p:ph idx="1"/>
          </p:nvPr>
        </p:nvSpPr>
        <p:spPr>
          <a:xfrm>
            <a:off x="300445" y="1513113"/>
            <a:ext cx="9636623" cy="4979126"/>
          </a:xfrm>
        </p:spPr>
        <p:txBody>
          <a:bodyPr>
            <a:normAutofit/>
          </a:bodyPr>
          <a:lstStyle/>
          <a:p>
            <a:r>
              <a:rPr lang="kk-KZ" sz="1400" dirty="0" smtClean="0"/>
              <a:t>Қорытындылайтын болсам акалемиялық ұтқырлық бағдарламасы мен үшін өте керемет мүмкіндік болды. Жоғарыда айтып өткендей мен мобильност арқасында көптеген жерлерді көріп, басқа университеттің білімін алып, жаңа достармен танысып тәжірибе жинадым. Менің әр күнім ұмытылмас шытырман оқиғалар және жаңа таныстарға толы болды. Және академиялық ұтқырлық бағдарламасы өмірімді жақсы жақа өзгертуге, бәсекелестік өте жоғары әлемде артықшылыққа ие болуға көмектесті.  </a:t>
            </a:r>
            <a:r>
              <a:rPr lang="kk-KZ" sz="1400" dirty="0"/>
              <a:t>М</a:t>
            </a:r>
            <a:r>
              <a:rPr lang="kk-KZ" sz="1400" dirty="0" smtClean="0"/>
              <a:t>аған сондай мүмкіндік берген кураторым Галия Ералиевнаға және кафедра менгерушісі Гулжан Көбеевнаға және осындай керемет мүмкіндік берген «Академиялық ұтқырлық» бағдарламасына өз алғысымды білдіремін. Және студенттерді осы керемет мүмкіндікті пайдалануды, армандарының орындалуы және өзі қалаған еліне барып, көріп білім алып өз мақсаттарына жетуін тілеймін! Шетелде оқусіз үшін жаңа әлемді және жаңа өзіңізді ашатыны сөзсіз.</a:t>
            </a:r>
          </a:p>
          <a:p>
            <a:r>
              <a:rPr lang="ru-RU" sz="1400" dirty="0">
                <a:solidFill>
                  <a:schemeClr val="accent5"/>
                </a:solidFill>
              </a:rPr>
              <a:t>Подводя итог, я считаю, что программа академической мобильности была для меня очень замечательной возможностью. Как я уже </a:t>
            </a:r>
            <a:r>
              <a:rPr lang="ru-RU" sz="1400" dirty="0" smtClean="0">
                <a:solidFill>
                  <a:schemeClr val="accent5"/>
                </a:solidFill>
              </a:rPr>
              <a:t>говорила, </a:t>
            </a:r>
            <a:r>
              <a:rPr lang="ru-RU" sz="1400" dirty="0">
                <a:solidFill>
                  <a:schemeClr val="accent5"/>
                </a:solidFill>
              </a:rPr>
              <a:t>благодаря мобильности я </a:t>
            </a:r>
            <a:r>
              <a:rPr lang="ru-RU" sz="1400" dirty="0" smtClean="0">
                <a:solidFill>
                  <a:schemeClr val="accent5"/>
                </a:solidFill>
              </a:rPr>
              <a:t>увидела </a:t>
            </a:r>
            <a:r>
              <a:rPr lang="ru-RU" sz="1400" dirty="0">
                <a:solidFill>
                  <a:schemeClr val="accent5"/>
                </a:solidFill>
              </a:rPr>
              <a:t>много мест, </a:t>
            </a:r>
            <a:r>
              <a:rPr lang="ru-RU" sz="1400" dirty="0" smtClean="0">
                <a:solidFill>
                  <a:schemeClr val="accent5"/>
                </a:solidFill>
              </a:rPr>
              <a:t>получила </a:t>
            </a:r>
            <a:r>
              <a:rPr lang="ru-RU" sz="1400" dirty="0">
                <a:solidFill>
                  <a:schemeClr val="accent5"/>
                </a:solidFill>
              </a:rPr>
              <a:t>образование в другом университете и </a:t>
            </a:r>
            <a:r>
              <a:rPr lang="ru-RU" sz="1400" dirty="0" smtClean="0">
                <a:solidFill>
                  <a:schemeClr val="accent5"/>
                </a:solidFill>
              </a:rPr>
              <a:t>приобрела </a:t>
            </a:r>
            <a:r>
              <a:rPr lang="ru-RU" sz="1400" dirty="0">
                <a:solidFill>
                  <a:schemeClr val="accent5"/>
                </a:solidFill>
              </a:rPr>
              <a:t>опыт знакомства с новыми друзьями. Каждый мой день </a:t>
            </a:r>
            <a:r>
              <a:rPr lang="ru-RU" sz="1400" dirty="0" smtClean="0">
                <a:solidFill>
                  <a:schemeClr val="accent5"/>
                </a:solidFill>
              </a:rPr>
              <a:t>была наполнена </a:t>
            </a:r>
            <a:r>
              <a:rPr lang="ru-RU" sz="1400" dirty="0">
                <a:solidFill>
                  <a:schemeClr val="accent5"/>
                </a:solidFill>
              </a:rPr>
              <a:t>незабываемыми приключениями и новыми знакомствами. И программа академической мобильности помогла мне изменить мою жизнь к лучшему, получить преимущество в мире с очень высокой конкуренцией. Выражаю благодарность моему куратору </a:t>
            </a:r>
            <a:r>
              <a:rPr lang="ru-RU" sz="1400" dirty="0" err="1" smtClean="0">
                <a:solidFill>
                  <a:schemeClr val="accent5"/>
                </a:solidFill>
              </a:rPr>
              <a:t>Галии</a:t>
            </a:r>
            <a:r>
              <a:rPr lang="ru-RU" sz="1400" dirty="0" smtClean="0">
                <a:solidFill>
                  <a:schemeClr val="accent5"/>
                </a:solidFill>
              </a:rPr>
              <a:t> </a:t>
            </a:r>
            <a:r>
              <a:rPr lang="ru-RU" sz="1400" dirty="0" err="1" smtClean="0">
                <a:solidFill>
                  <a:schemeClr val="accent5"/>
                </a:solidFill>
              </a:rPr>
              <a:t>Ералиевне</a:t>
            </a:r>
            <a:r>
              <a:rPr lang="ru-RU" sz="1400" dirty="0" smtClean="0">
                <a:solidFill>
                  <a:schemeClr val="accent5"/>
                </a:solidFill>
              </a:rPr>
              <a:t>, </a:t>
            </a:r>
            <a:r>
              <a:rPr lang="ru-RU" sz="1400" dirty="0">
                <a:solidFill>
                  <a:schemeClr val="accent5"/>
                </a:solidFill>
              </a:rPr>
              <a:t>которая предоставила мне такую возможность, и заведующей кафедрой </a:t>
            </a:r>
            <a:r>
              <a:rPr lang="ru-RU" sz="1400" dirty="0" smtClean="0">
                <a:solidFill>
                  <a:schemeClr val="accent5"/>
                </a:solidFill>
              </a:rPr>
              <a:t> </a:t>
            </a:r>
            <a:r>
              <a:rPr lang="ru-RU" sz="1400" dirty="0" err="1" smtClean="0">
                <a:solidFill>
                  <a:schemeClr val="accent5"/>
                </a:solidFill>
              </a:rPr>
              <a:t>Гулжану</a:t>
            </a:r>
            <a:r>
              <a:rPr lang="ru-RU" sz="1400" dirty="0" smtClean="0">
                <a:solidFill>
                  <a:schemeClr val="accent5"/>
                </a:solidFill>
              </a:rPr>
              <a:t> </a:t>
            </a:r>
            <a:r>
              <a:rPr lang="ru-RU" sz="1400" dirty="0" err="1" smtClean="0">
                <a:solidFill>
                  <a:schemeClr val="accent5"/>
                </a:solidFill>
              </a:rPr>
              <a:t>Көбеевне</a:t>
            </a:r>
            <a:r>
              <a:rPr lang="ru-RU" sz="1400" dirty="0" smtClean="0">
                <a:solidFill>
                  <a:schemeClr val="accent5"/>
                </a:solidFill>
              </a:rPr>
              <a:t>, </a:t>
            </a:r>
            <a:r>
              <a:rPr lang="ru-RU" sz="1400" dirty="0">
                <a:solidFill>
                  <a:schemeClr val="accent5"/>
                </a:solidFill>
              </a:rPr>
              <a:t>и программе «академическая мобильность», которая предоставила мне такую прекрасную возможность. И желаю студентам воспользоваться этой замечательной возможностью, осуществить свои мечты и достичь своих целей, посетив страну, которую они хотят! Для тех, кто не учится за границей, несомненно, откроет новый мир и новое себя</a:t>
            </a:r>
            <a:r>
              <a:rPr lang="ru-RU" sz="1400" dirty="0"/>
              <a:t>.</a:t>
            </a:r>
          </a:p>
        </p:txBody>
      </p:sp>
      <p:pic>
        <p:nvPicPr>
          <p:cNvPr id="4" name="Рисунок 3" descr="Вырезка экрана"/>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86473" y="3405184"/>
            <a:ext cx="19053" cy="47632"/>
          </a:xfrm>
          <a:prstGeom prst="rect">
            <a:avLst/>
          </a:prstGeom>
        </p:spPr>
      </p:pic>
      <p:pic>
        <p:nvPicPr>
          <p:cNvPr id="5" name="Рисунок 4" descr="Вырезка экрана"/>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11305" y="1729307"/>
            <a:ext cx="2147138" cy="20020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Рисунок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30967" y="4002676"/>
            <a:ext cx="2001712" cy="2122425"/>
          </a:xfrm>
          <a:prstGeom prst="rect">
            <a:avLst/>
          </a:prstGeom>
        </p:spPr>
      </p:pic>
      <p:pic>
        <p:nvPicPr>
          <p:cNvPr id="7" name="Рисунок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06346" y="297010"/>
            <a:ext cx="2183570" cy="126355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805639781"/>
      </p:ext>
    </p:extLst>
  </p:cSld>
  <p:clrMapOvr>
    <a:masterClrMapping/>
  </p:clrMapOvr>
</p:sld>
</file>

<file path=ppt/theme/theme1.xml><?xml version="1.0" encoding="utf-8"?>
<a:theme xmlns:a="http://schemas.openxmlformats.org/drawingml/2006/main" name="Легкий дым">
  <a:themeElements>
    <a:clrScheme name="Wisp">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docProps/app.xml><?xml version="1.0" encoding="utf-8"?>
<Properties xmlns="http://schemas.openxmlformats.org/officeDocument/2006/extended-properties" xmlns:vt="http://schemas.openxmlformats.org/officeDocument/2006/docPropsVTypes">
  <Template>Wisp</Template>
  <TotalTime>664</TotalTime>
  <Words>2196</Words>
  <Application>Microsoft Office PowerPoint</Application>
  <PresentationFormat>Широкоэкранный</PresentationFormat>
  <Paragraphs>41</Paragraphs>
  <Slides>12</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12</vt:i4>
      </vt:variant>
    </vt:vector>
  </HeadingPairs>
  <TitlesOfParts>
    <vt:vector size="17" baseType="lpstr">
      <vt:lpstr>Arial</vt:lpstr>
      <vt:lpstr>Century Gothic</vt:lpstr>
      <vt:lpstr>Times New Roman</vt:lpstr>
      <vt:lpstr>Wingdings 3</vt:lpstr>
      <vt:lpstr>Легкий дым</vt:lpstr>
      <vt:lpstr>Академиялық ұтқырлық бойынша есеп </vt:lpstr>
      <vt:lpstr>Презентация PowerPoint</vt:lpstr>
      <vt:lpstr>Национа́льный университе́т Узбекиста́на и́мени Мирзо Улугбека (узб. Mirzo Ulugʻbek nomidagi Oʻzbekiston Milliy Universiteti)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Қорытынды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админ</dc:creator>
  <cp:lastModifiedBy>админ</cp:lastModifiedBy>
  <cp:revision>37</cp:revision>
  <dcterms:created xsi:type="dcterms:W3CDTF">2023-03-26T09:12:15Z</dcterms:created>
  <dcterms:modified xsi:type="dcterms:W3CDTF">2023-03-26T20:29:33Z</dcterms:modified>
</cp:coreProperties>
</file>